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376" r:id="rId2"/>
    <p:sldId id="458" r:id="rId3"/>
    <p:sldId id="459" r:id="rId4"/>
    <p:sldId id="460" r:id="rId5"/>
    <p:sldId id="461" r:id="rId6"/>
    <p:sldId id="395" r:id="rId7"/>
    <p:sldId id="462" r:id="rId8"/>
    <p:sldId id="463" r:id="rId9"/>
    <p:sldId id="464" r:id="rId10"/>
    <p:sldId id="400" r:id="rId11"/>
    <p:sldId id="465" r:id="rId12"/>
    <p:sldId id="466" r:id="rId13"/>
    <p:sldId id="467" r:id="rId14"/>
    <p:sldId id="468" r:id="rId15"/>
    <p:sldId id="469" r:id="rId16"/>
    <p:sldId id="471" r:id="rId17"/>
    <p:sldId id="476" r:id="rId18"/>
    <p:sldId id="532" r:id="rId19"/>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0499" autoAdjust="0"/>
  </p:normalViewPr>
  <p:slideViewPr>
    <p:cSldViewPr>
      <p:cViewPr varScale="1">
        <p:scale>
          <a:sx n="53" d="100"/>
          <a:sy n="53" d="100"/>
        </p:scale>
        <p:origin x="16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this week we will be looking at 2 more design patterns. The first one is called the Observer pattern. Let’s see how this one works.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the Observer pattern has 4 key participants. The || Subject is an interface that specifies methods to register and remove observers, and also to notify observers to update themselves. Objects will use this interface to register as observers and also to remove themselves from being observers.</a:t>
            </a:r>
          </a:p>
          <a:p>
            <a:endParaRPr lang="en-US" baseline="0" dirty="0"/>
          </a:p>
          <a:p>
            <a:r>
              <a:rPr lang="en-US" baseline="0" dirty="0"/>
              <a:t>|| All potential observers need to implement the Observer interface.  This interface just has one method, update(), that gets called when the Subject’s state changes.</a:t>
            </a:r>
          </a:p>
          <a:p>
            <a:endParaRPr lang="en-US" baseline="0" dirty="0"/>
          </a:p>
          <a:p>
            <a:r>
              <a:rPr lang="en-US" baseline="0" dirty="0"/>
              <a:t>A || </a:t>
            </a:r>
            <a:r>
              <a:rPr lang="en-US" baseline="0" dirty="0" err="1"/>
              <a:t>ConcreteSubject</a:t>
            </a:r>
            <a:r>
              <a:rPr lang="en-US" baseline="0" dirty="0"/>
              <a:t> implements the Subject interface. In addition to the register, remove ad </a:t>
            </a:r>
            <a:r>
              <a:rPr lang="en-US" baseline="0" dirty="0" err="1"/>
              <a:t>notifyObserver</a:t>
            </a:r>
            <a:r>
              <a:rPr lang="en-US" baseline="0" dirty="0"/>
              <a:t> methods, it also contains all the interesting data that observers want to know about, which we call its states.</a:t>
            </a:r>
          </a:p>
          <a:p>
            <a:endParaRPr lang="en-US" baseline="0" dirty="0"/>
          </a:p>
          <a:p>
            <a:r>
              <a:rPr lang="en-US" baseline="0" dirty="0"/>
              <a:t>Finally, a || </a:t>
            </a:r>
            <a:r>
              <a:rPr lang="en-US" baseline="0" dirty="0" err="1"/>
              <a:t>ConcreteObserver</a:t>
            </a:r>
            <a:r>
              <a:rPr lang="en-US" baseline="0" dirty="0"/>
              <a:t> can be any class that implements the Observer interface. Each </a:t>
            </a:r>
            <a:r>
              <a:rPr lang="en-US" baseline="0" dirty="0" err="1"/>
              <a:t>ConcreteObserver</a:t>
            </a:r>
            <a:r>
              <a:rPr lang="en-US" baseline="0" dirty="0"/>
              <a:t> registers with a </a:t>
            </a:r>
            <a:r>
              <a:rPr lang="en-US" baseline="0" dirty="0" err="1"/>
              <a:t>ConcreteSubject</a:t>
            </a:r>
            <a:r>
              <a:rPr lang="en-US" baseline="0" dirty="0"/>
              <a:t> to receive updates, and it will also implement its own update() method that specifies what happens when the Subject’s state changes.</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188050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Back to our weather station example. We know that </a:t>
            </a:r>
            <a:r>
              <a:rPr lang="en-US" altLang="en-US" dirty="0" err="1">
                <a:latin typeface="Arial" panose="020B0604020202020204" pitchFamily="34" charset="0"/>
              </a:rPr>
              <a:t>WeatherData</a:t>
            </a:r>
            <a:r>
              <a:rPr lang="en-US" altLang="en-US" dirty="0">
                <a:latin typeface="Arial" panose="020B0604020202020204" pitchFamily="34" charset="0"/>
              </a:rPr>
              <a:t> is our || </a:t>
            </a:r>
            <a:r>
              <a:rPr lang="en-US" altLang="en-US" dirty="0" err="1">
                <a:latin typeface="Arial" panose="020B0604020202020204" pitchFamily="34" charset="0"/>
              </a:rPr>
              <a:t>ConcreteSubject</a:t>
            </a:r>
            <a:r>
              <a:rPr lang="en-US" altLang="en-US" dirty="0">
                <a:latin typeface="Arial" panose="020B0604020202020204" pitchFamily="34" charset="0"/>
              </a:rPr>
              <a:t>, because we have a whole bunch of displays monitoring it and waiting for a change so that they can update themselves. According to the design pattern, this means that </a:t>
            </a:r>
            <a:r>
              <a:rPr lang="en-US" altLang="en-US" dirty="0" err="1">
                <a:latin typeface="Arial" panose="020B0604020202020204" pitchFamily="34" charset="0"/>
              </a:rPr>
              <a:t>WeatherData</a:t>
            </a:r>
            <a:r>
              <a:rPr lang="en-US" altLang="en-US" dirty="0">
                <a:latin typeface="Arial" panose="020B0604020202020204" pitchFamily="34" charset="0"/>
              </a:rPr>
              <a:t> has to implement the || Subject interface, so it needs to provide implementations for the </a:t>
            </a:r>
            <a:r>
              <a:rPr lang="en-US" altLang="en-US" dirty="0" err="1">
                <a:latin typeface="Arial" panose="020B0604020202020204" pitchFamily="34" charset="0"/>
              </a:rPr>
              <a:t>registerObserver</a:t>
            </a:r>
            <a:r>
              <a:rPr lang="en-US" altLang="en-US" dirty="0">
                <a:latin typeface="Arial" panose="020B0604020202020204" pitchFamily="34" charset="0"/>
              </a:rPr>
              <a:t>(), </a:t>
            </a:r>
            <a:r>
              <a:rPr lang="en-US" altLang="en-US" dirty="0" err="1">
                <a:latin typeface="Arial" panose="020B0604020202020204" pitchFamily="34" charset="0"/>
              </a:rPr>
              <a:t>removeObserver</a:t>
            </a:r>
            <a:r>
              <a:rPr lang="en-US" altLang="en-US" dirty="0">
                <a:latin typeface="Arial" panose="020B0604020202020204" pitchFamily="34" charset="0"/>
              </a:rPr>
              <a:t>() and </a:t>
            </a:r>
            <a:r>
              <a:rPr lang="en-US" altLang="en-US" dirty="0" err="1">
                <a:latin typeface="Arial" panose="020B0604020202020204" pitchFamily="34" charset="0"/>
              </a:rPr>
              <a:t>notifyObservers</a:t>
            </a:r>
            <a:r>
              <a:rPr lang="en-US" altLang="en-US" dirty="0">
                <a:latin typeface="Arial" panose="020B0604020202020204" pitchFamily="34" charset="0"/>
              </a:rPr>
              <a:t>() methods. Meanwhile, each of our displays is a || </a:t>
            </a:r>
            <a:r>
              <a:rPr lang="en-US" altLang="en-US" dirty="0" err="1">
                <a:latin typeface="Arial" panose="020B0604020202020204" pitchFamily="34" charset="0"/>
              </a:rPr>
              <a:t>ConcreteObserver</a:t>
            </a:r>
            <a:r>
              <a:rPr lang="en-US" altLang="en-US" dirty="0">
                <a:latin typeface="Arial" panose="020B0604020202020204" pitchFamily="34" charset="0"/>
              </a:rPr>
              <a:t>, and they will use the </a:t>
            </a:r>
            <a:r>
              <a:rPr lang="en-US" altLang="en-US" dirty="0" err="1">
                <a:latin typeface="Arial" panose="020B0604020202020204" pitchFamily="34" charset="0"/>
              </a:rPr>
              <a:t>registerObserver</a:t>
            </a:r>
            <a:r>
              <a:rPr lang="en-US" altLang="en-US" dirty="0">
                <a:latin typeface="Arial" panose="020B0604020202020204" pitchFamily="34" charset="0"/>
              </a:rPr>
              <a:t>() method to register themselves to be an observer of the </a:t>
            </a:r>
            <a:r>
              <a:rPr lang="en-US" altLang="en-US" dirty="0" err="1">
                <a:latin typeface="Arial" panose="020B0604020202020204" pitchFamily="34" charset="0"/>
              </a:rPr>
              <a:t>WeatherData</a:t>
            </a:r>
            <a:r>
              <a:rPr lang="en-US" altLang="en-US" dirty="0">
                <a:latin typeface="Arial" panose="020B0604020202020204" pitchFamily="34" charset="0"/>
              </a:rPr>
              <a:t> class. They must also implement the || Observer interface, which requires them to define their own update() method. In this case, each display class’s update() method will define how they will update their displays with the latest data from the weather station. Note that each </a:t>
            </a:r>
            <a:r>
              <a:rPr lang="en-US" altLang="en-US" dirty="0" err="1">
                <a:latin typeface="Arial" panose="020B0604020202020204" pitchFamily="34" charset="0"/>
              </a:rPr>
              <a:t>ConcreteObserver</a:t>
            </a:r>
            <a:r>
              <a:rPr lang="en-US" altLang="en-US" dirty="0">
                <a:latin typeface="Arial" panose="020B0604020202020204" pitchFamily="34" charset="0"/>
              </a:rPr>
              <a:t> has an association with the </a:t>
            </a:r>
            <a:r>
              <a:rPr lang="en-US" altLang="en-US" dirty="0" err="1">
                <a:latin typeface="Arial" panose="020B0604020202020204" pitchFamily="34" charset="0"/>
              </a:rPr>
              <a:t>ConcreteSubject</a:t>
            </a:r>
            <a:r>
              <a:rPr lang="en-US" altLang="en-US" dirty="0">
                <a:latin typeface="Arial" panose="020B0604020202020204" pitchFamily="34" charset="0"/>
              </a:rPr>
              <a:t>. In this diagram, we only explicitly show the association between </a:t>
            </a:r>
            <a:r>
              <a:rPr lang="en-US" altLang="en-US" dirty="0" err="1">
                <a:latin typeface="Arial" panose="020B0604020202020204" pitchFamily="34" charset="0"/>
              </a:rPr>
              <a:t>WeatherData</a:t>
            </a:r>
            <a:r>
              <a:rPr lang="en-US" altLang="en-US" dirty="0">
                <a:latin typeface="Arial" panose="020B0604020202020204" pitchFamily="34" charset="0"/>
              </a:rPr>
              <a:t> and </a:t>
            </a:r>
            <a:r>
              <a:rPr lang="en-US" altLang="en-US" dirty="0" err="1">
                <a:latin typeface="Arial" panose="020B0604020202020204" pitchFamily="34" charset="0"/>
              </a:rPr>
              <a:t>CurrCondDisplay</a:t>
            </a:r>
            <a:r>
              <a:rPr lang="en-US" altLang="en-US" dirty="0">
                <a:latin typeface="Arial" panose="020B0604020202020204" pitchFamily="34" charset="0"/>
              </a:rPr>
              <a:t>. There is also an association between </a:t>
            </a:r>
            <a:r>
              <a:rPr lang="en-US" altLang="en-US" dirty="0" err="1">
                <a:latin typeface="Arial" panose="020B0604020202020204" pitchFamily="34" charset="0"/>
              </a:rPr>
              <a:t>WeatherData</a:t>
            </a:r>
            <a:r>
              <a:rPr lang="en-US" altLang="en-US" dirty="0">
                <a:latin typeface="Arial" panose="020B0604020202020204" pitchFamily="34" charset="0"/>
              </a:rPr>
              <a:t> and </a:t>
            </a:r>
            <a:r>
              <a:rPr lang="en-US" altLang="en-US" dirty="0" err="1">
                <a:latin typeface="Arial" panose="020B0604020202020204" pitchFamily="34" charset="0"/>
              </a:rPr>
              <a:t>ForecastDisplay</a:t>
            </a:r>
            <a:r>
              <a:rPr lang="en-US" altLang="en-US" dirty="0">
                <a:latin typeface="Arial" panose="020B0604020202020204" pitchFamily="34" charset="0"/>
              </a:rPr>
              <a:t> and </a:t>
            </a:r>
            <a:r>
              <a:rPr lang="en-US" altLang="en-US" dirty="0" err="1">
                <a:latin typeface="Arial" panose="020B0604020202020204" pitchFamily="34" charset="0"/>
              </a:rPr>
              <a:t>StatisticsDisplay</a:t>
            </a:r>
            <a:r>
              <a:rPr lang="en-US" altLang="en-US" dirty="0">
                <a:latin typeface="Arial" panose="020B0604020202020204" pitchFamily="34" charset="0"/>
              </a:rPr>
              <a:t>, which we left out of this diagram.</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952B558B-7BE4-4340-B8D1-953E71D8D6F1}" type="slidenum">
              <a:rPr lang="en-GB" altLang="en-US" sz="1000" smtClean="0">
                <a:latin typeface="Arial" panose="020B0604020202020204" pitchFamily="34" charset="0"/>
              </a:rPr>
              <a:pPr/>
              <a:t>11</a:t>
            </a:fld>
            <a:endParaRPr lang="en-GB" altLang="en-US" sz="10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some code engineering to translate the class diagram into C# code. We start with the Subject interface, which defines 3 methods. We have || </a:t>
            </a:r>
            <a:r>
              <a:rPr lang="en-US" dirty="0" err="1"/>
              <a:t>registerObserver</a:t>
            </a:r>
            <a:r>
              <a:rPr lang="en-US" dirty="0"/>
              <a:t>(), which takes an Observer as a parameter and adds it to its collection of Observers. We have || </a:t>
            </a:r>
            <a:r>
              <a:rPr lang="en-US" dirty="0" err="1"/>
              <a:t>removeObserver</a:t>
            </a:r>
            <a:r>
              <a:rPr lang="en-US" dirty="0"/>
              <a:t>(), which also takes an Observer as a parameter, and removes that Observer from its collection. Finally, we have || </a:t>
            </a:r>
            <a:r>
              <a:rPr lang="en-US" dirty="0" err="1"/>
              <a:t>notifyObservers</a:t>
            </a:r>
            <a:r>
              <a:rPr lang="en-US" dirty="0"/>
              <a:t>(), which just goes through all the Observers in the collection and calls their update() functions. Since Subject is just an interface, it only declares the operation signatures. We will see the implementations later when we code our </a:t>
            </a:r>
            <a:r>
              <a:rPr lang="en-US" dirty="0" err="1"/>
              <a:t>WeatherData</a:t>
            </a:r>
            <a:r>
              <a:rPr lang="en-US" dirty="0"/>
              <a:t> class.</a:t>
            </a:r>
            <a:endParaRPr lang="en-US" baseline="0" dirty="0"/>
          </a:p>
          <a:p>
            <a:endParaRPr lang="en-US" baseline="0" dirty="0"/>
          </a:p>
          <a:p>
            <a:r>
              <a:rPr lang="en-US" baseline="0" dirty="0"/>
              <a:t>Next, let’s just code the Observer interface. In our Weather-O-Rama system, our || update() method has 3 parameters temperature, humidity and pressure, so that’s how we declare it.</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12</a:t>
            </a:fld>
            <a:endParaRPr lang="en-GB"/>
          </a:p>
        </p:txBody>
      </p:sp>
    </p:spTree>
    <p:extLst>
      <p:ext uri="{BB962C8B-B14F-4D97-AF65-F5344CB8AC3E}">
        <p14:creationId xmlns:p14="http://schemas.microsoft.com/office/powerpoint/2010/main" val="310191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code our </a:t>
            </a:r>
            <a:r>
              <a:rPr lang="en-US" dirty="0" err="1"/>
              <a:t>WeatherData</a:t>
            </a:r>
            <a:r>
              <a:rPr lang="en-US" dirty="0"/>
              <a:t> class. Since </a:t>
            </a:r>
            <a:r>
              <a:rPr lang="en-US" dirty="0" err="1"/>
              <a:t>WeatherData</a:t>
            </a:r>
            <a:r>
              <a:rPr lang="en-US" dirty="0"/>
              <a:t> is a </a:t>
            </a:r>
            <a:r>
              <a:rPr lang="en-US" dirty="0" err="1"/>
              <a:t>ConcreteSubject</a:t>
            </a:r>
            <a:r>
              <a:rPr lang="en-US" dirty="0"/>
              <a:t>, it must implement the Subject interface, which we do || here. In addition, it needs to maintain a collection of observers. In our implementation, we put our observers into a || List called observers. We still have our private attributes temperature, humidity and pressure. In addition, our </a:t>
            </a:r>
            <a:r>
              <a:rPr lang="en-US" dirty="0" err="1"/>
              <a:t>WeatherData</a:t>
            </a:r>
            <a:r>
              <a:rPr lang="en-US" dirty="0"/>
              <a:t> constructor should now || initialize the list of observers as an empty list.</a:t>
            </a:r>
          </a:p>
          <a:p>
            <a:endParaRPr lang="en-US" dirty="0"/>
          </a:p>
          <a:p>
            <a:r>
              <a:rPr lang="en-US" baseline="0" dirty="0"/>
              <a:t>Next, let’s code the methods specified by the Subject interface. When an observer wishes to register, we simply || add it into our observer list.</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13</a:t>
            </a:fld>
            <a:endParaRPr lang="en-GB"/>
          </a:p>
        </p:txBody>
      </p:sp>
    </p:spTree>
    <p:extLst>
      <p:ext uri="{BB962C8B-B14F-4D97-AF65-F5344CB8AC3E}">
        <p14:creationId xmlns:p14="http://schemas.microsoft.com/office/powerpoint/2010/main" val="2368509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a:t>
            </a:r>
            <a:r>
              <a:rPr lang="en-US" baseline="0" dirty="0"/>
              <a:t> when an observer wishes to un-register, we just || remove it from the list.</a:t>
            </a:r>
          </a:p>
          <a:p>
            <a:endParaRPr lang="en-US" baseline="0" dirty="0"/>
          </a:p>
          <a:p>
            <a:r>
              <a:rPr lang="en-US" baseline="0" dirty="0"/>
              <a:t>We also have a </a:t>
            </a:r>
            <a:r>
              <a:rPr lang="en-US" baseline="0" dirty="0" err="1"/>
              <a:t>notifyObservers</a:t>
            </a:r>
            <a:r>
              <a:rPr lang="en-US" baseline="0" dirty="0"/>
              <a:t>() method, which will go || through each observer in the observers list to call its update() method, which lets them know the latest values of our state attributes temperature, humidity and pressure.</a:t>
            </a:r>
          </a:p>
          <a:p>
            <a:endParaRPr lang="en-US" baseline="0" dirty="0"/>
          </a:p>
          <a:p>
            <a:r>
              <a:rPr lang="en-US" baseline="0" dirty="0"/>
              <a:t>Finally, we have our </a:t>
            </a:r>
            <a:r>
              <a:rPr lang="en-US" baseline="0" dirty="0" err="1"/>
              <a:t>measurementsChanged</a:t>
            </a:r>
            <a:r>
              <a:rPr lang="en-US" baseline="0" dirty="0"/>
              <a:t>() method, which is called whenever one of the weather station sensors have detected a change. In our case, we simply call || </a:t>
            </a:r>
            <a:r>
              <a:rPr lang="en-US" baseline="0" dirty="0" err="1"/>
              <a:t>notifyObservers</a:t>
            </a:r>
            <a:r>
              <a:rPr lang="en-US" baseline="0" dirty="0"/>
              <a:t> whenever a change is detected</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14</a:t>
            </a:fld>
            <a:endParaRPr lang="en-GB"/>
          </a:p>
        </p:txBody>
      </p:sp>
    </p:spTree>
    <p:extLst>
      <p:ext uri="{BB962C8B-B14F-4D97-AF65-F5344CB8AC3E}">
        <p14:creationId xmlns:p14="http://schemas.microsoft.com/office/powerpoint/2010/main" val="3796049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let’s see how we can implement a </a:t>
            </a:r>
            <a:r>
              <a:rPr lang="en-US" dirty="0" err="1"/>
              <a:t>ConcreteObserver</a:t>
            </a:r>
            <a:r>
              <a:rPr lang="en-US" dirty="0"/>
              <a:t>. Here is how we would code the </a:t>
            </a:r>
            <a:r>
              <a:rPr lang="en-US" dirty="0" err="1"/>
              <a:t>CurrCondDisplay</a:t>
            </a:r>
            <a:r>
              <a:rPr lang="en-US" dirty="0"/>
              <a:t> class. Since it is a </a:t>
            </a:r>
            <a:r>
              <a:rPr lang="en-US" dirty="0" err="1"/>
              <a:t>ConcreteObserver</a:t>
            </a:r>
            <a:r>
              <a:rPr lang="en-US" dirty="0"/>
              <a:t>, it needs to || </a:t>
            </a:r>
            <a:r>
              <a:rPr lang="en-US" baseline="0" dirty="0"/>
              <a:t>implement the Observer interface so that it can be notified of changes by the </a:t>
            </a:r>
            <a:r>
              <a:rPr lang="en-US" baseline="0" dirty="0" err="1"/>
              <a:t>WeatherData</a:t>
            </a:r>
            <a:r>
              <a:rPr lang="en-US" baseline="0" dirty="0"/>
              <a:t> object. It has a || reference to the object that it is observing, which in this case is called </a:t>
            </a:r>
            <a:r>
              <a:rPr lang="en-US" baseline="0" dirty="0" err="1"/>
              <a:t>weatherData</a:t>
            </a:r>
            <a:r>
              <a:rPr lang="en-US" baseline="0" dirty="0"/>
              <a:t>. Note that the type of </a:t>
            </a:r>
            <a:r>
              <a:rPr lang="en-US" baseline="0" dirty="0" err="1"/>
              <a:t>weatherData</a:t>
            </a:r>
            <a:r>
              <a:rPr lang="en-US" baseline="0" dirty="0"/>
              <a:t> is Subject, so we know that it has the register, remove and </a:t>
            </a:r>
            <a:r>
              <a:rPr lang="en-US" baseline="0" dirty="0" err="1"/>
              <a:t>notifyObservers</a:t>
            </a:r>
            <a:r>
              <a:rPr lang="en-US" baseline="0" dirty="0"/>
              <a:t>() methods.</a:t>
            </a:r>
          </a:p>
          <a:p>
            <a:endParaRPr lang="en-US" baseline="0" dirty="0"/>
          </a:p>
          <a:p>
            <a:r>
              <a:rPr lang="en-US" baseline="0" dirty="0"/>
              <a:t>In our constructor, we pass the </a:t>
            </a:r>
            <a:r>
              <a:rPr lang="en-US" baseline="0" dirty="0" err="1"/>
              <a:t>WeatherData</a:t>
            </a:r>
            <a:r>
              <a:rPr lang="en-US" baseline="0" dirty="0"/>
              <a:t> object, which is the Subject, as the parameter, and we || update our reference with this parameter. Furthermore, we can || register ourselves as an observer of this Subject using the </a:t>
            </a:r>
            <a:r>
              <a:rPr lang="en-US" baseline="0" dirty="0" err="1"/>
              <a:t>registerObserver</a:t>
            </a:r>
            <a:r>
              <a:rPr lang="en-US" baseline="0" dirty="0"/>
              <a:t>() method.</a:t>
            </a:r>
          </a:p>
          <a:p>
            <a:endParaRPr lang="en-US" baseline="0" dirty="0"/>
          </a:p>
          <a:p>
            <a:r>
              <a:rPr lang="en-US" baseline="0" dirty="0"/>
              <a:t>Finally, we also implement our || update() method, which takes the temperature, humidity and pressure values and updates the display accordingly. And that’s it, that’s the observer pattern implementation for our weather station problem. We would do something similar for the </a:t>
            </a:r>
            <a:r>
              <a:rPr lang="en-US" baseline="0" dirty="0" err="1"/>
              <a:t>ForecastDisplay</a:t>
            </a:r>
            <a:r>
              <a:rPr lang="en-US" baseline="0" dirty="0"/>
              <a:t> and </a:t>
            </a:r>
            <a:r>
              <a:rPr lang="en-US" baseline="0" dirty="0" err="1"/>
              <a:t>StatisticsDisplay</a:t>
            </a:r>
            <a:r>
              <a:rPr lang="en-US" baseline="0" dirty="0"/>
              <a:t> classes, and any other displays we might create in the future.</a:t>
            </a:r>
          </a:p>
          <a:p>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15</a:t>
            </a:fld>
            <a:endParaRPr lang="en-GB"/>
          </a:p>
        </p:txBody>
      </p:sp>
    </p:spTree>
    <p:extLst>
      <p:ext uri="{BB962C8B-B14F-4D97-AF65-F5344CB8AC3E}">
        <p14:creationId xmlns:p14="http://schemas.microsoft.com/office/powerpoint/2010/main" val="3716949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way we have written our code uses what is known as the “push” method of notification. Using this method, whenever there is an update, the Subject sends all its states to all observers. The disadvantage of doing so is that, if there is a display that does not require all the state information, then that display is receiving information that it does not need.</a:t>
            </a:r>
          </a:p>
          <a:p>
            <a:endParaRPr lang="en-US" baseline="0" dirty="0"/>
          </a:p>
          <a:p>
            <a:r>
              <a:rPr lang="en-US" baseline="0" dirty="0"/>
              <a:t>The alternative is to use the || “pull” method of notification. For the “pull” method, whenever there is an update, the Subject still calls the update() method for each observer, but the update() method has no parameters, so the state values are not pushed onto the observers. Instead, each observer’s update() method will access the </a:t>
            </a:r>
            <a:r>
              <a:rPr lang="en-US" baseline="0" dirty="0" err="1"/>
              <a:t>ConcreteSubject</a:t>
            </a:r>
            <a:r>
              <a:rPr lang="en-US" baseline="0" dirty="0"/>
              <a:t> and retrieve (or “pull”) the data that it needs. This means that each </a:t>
            </a:r>
            <a:r>
              <a:rPr lang="en-US" baseline="0" dirty="0" err="1"/>
              <a:t>ConcreteObserver</a:t>
            </a:r>
            <a:r>
              <a:rPr lang="en-US" baseline="0" dirty="0"/>
              <a:t> does not receive data that it does not care about, but it does require an extra step. Depending on the system you are coding, you can use either the push or pull method, whichever is more appropriate.</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16</a:t>
            </a:fld>
            <a:endParaRPr lang="en-GB"/>
          </a:p>
        </p:txBody>
      </p:sp>
    </p:spTree>
    <p:extLst>
      <p:ext uri="{BB962C8B-B14F-4D97-AF65-F5344CB8AC3E}">
        <p14:creationId xmlns:p14="http://schemas.microsoft.com/office/powerpoint/2010/main" val="628135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 was the Observer design pattern. What have we achieved? The main thing to note is that when we use the Observer pattern, || the subject does not know the details of the observers, and will not be affected if the observers change. All the Subject knows is that || all observers implement an interface, specifically, they have an update() method, and that’s all it needs to know. It does not have to be aware of how individual observers are implemented. With this separation, we can now || add new types of Observers, such as a new weather display, and this will not affect the </a:t>
            </a:r>
            <a:r>
              <a:rPr lang="en-US" dirty="0" err="1"/>
              <a:t>WeatherData</a:t>
            </a:r>
            <a:r>
              <a:rPr lang="en-US" dirty="0"/>
              <a:t> class at all. Finally, we can || now add and remove observers during runtime, which we could not do before in our original implementation.</a:t>
            </a:r>
          </a:p>
          <a:p>
            <a:endParaRPr lang="en-US" dirty="0"/>
          </a:p>
          <a:p>
            <a:r>
              <a:rPr lang="en-US" dirty="0"/>
              <a:t>The Observer pattern follows the design</a:t>
            </a:r>
            <a:r>
              <a:rPr lang="en-US" baseline="0" dirty="0"/>
              <a:t> principle of || “Strive for loosely coupled designs between objects that interact. We have touched on the concept of loose coupling before. If two objects interact with each other, we call them “coupled”. If the interaction depends on knowing the internal implementation of the other object, that is considered tight coupling. In contrast, if the two objects do not need to know much about each other, that is considered loose coupling. The Observer pattern achieves loose coupling between Subjects and Observers by making sure that the objects only know what is necessary and nothing more. Subjects only need to know that Observers have an update() method. Observers only need to know that the Subject can register, remove and notify Observers. In this way, we have added lots of flexibility to add or remove observers during runtime, or even add a whole new type of observer without have it affect the Subject at all. Neat, right?</a:t>
            </a:r>
          </a:p>
          <a:p>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17</a:t>
            </a:fld>
            <a:endParaRPr lang="en-GB"/>
          </a:p>
        </p:txBody>
      </p:sp>
    </p:spTree>
    <p:extLst>
      <p:ext uri="{BB962C8B-B14F-4D97-AF65-F5344CB8AC3E}">
        <p14:creationId xmlns:p14="http://schemas.microsoft.com/office/powerpoint/2010/main" val="2190619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 was the Observer design pattern, which is useful when you a one-to-many relationship where there is a bunch of objects that should be updated when something changes in one object. We also threw in another design principle of striving for loose coupling, which the Observer pattern follows.</a:t>
            </a:r>
          </a:p>
          <a:p>
            <a:endParaRPr lang="en-US" altLang="en-US" dirty="0">
              <a:latin typeface="Arial" panose="020B0604020202020204" pitchFamily="34" charset="0"/>
            </a:endParaRPr>
          </a:p>
          <a:p>
            <a:r>
              <a:rPr lang="en-US" altLang="en-US" dirty="0">
                <a:latin typeface="Arial" panose="020B0604020202020204" pitchFamily="34" charset="0"/>
              </a:rPr>
              <a:t>In our next lesson, we will introduce the Iterator design pattern. In the meantime, like, share and subscribe! And wear a mask. You know, in case this video goes viral. </a:t>
            </a:r>
            <a:r>
              <a:rPr lang="en-US" altLang="en-US" dirty="0" err="1">
                <a:latin typeface="Arial" panose="020B0604020202020204" pitchFamily="34" charset="0"/>
              </a:rPr>
              <a:t>Byee</a:t>
            </a:r>
            <a:r>
              <a:rPr lang="en-US" altLang="en-US">
                <a:latin typeface="Arial" panose="020B0604020202020204" pitchFamily="34" charset="0"/>
              </a:rPr>
              <a:t>!</a:t>
            </a:r>
            <a:endParaRPr lang="en-US" altLang="en-US" dirty="0">
              <a:latin typeface="Arial" panose="020B0604020202020204" pitchFamily="34" charset="0"/>
            </a:endParaRP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18</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example of a weather station. Weather-O-Rama is a company that runs a weather station containing a whole bunch of sensors that measures things like temperature, pressure and humidity, and all these measurements are available on the Internet. Now, they want you to build an application that has 3 displays that updates their information in real time. The 3 displays are current conditions, weather statistics and a simple forecast, and the information shown in each display is calculated based on the information provided by the sensors. You are provided with a || </a:t>
            </a:r>
            <a:r>
              <a:rPr lang="en-US" dirty="0" err="1"/>
              <a:t>WeatherData</a:t>
            </a:r>
            <a:r>
              <a:rPr lang="en-US" dirty="0"/>
              <a:t> object that allows you to retrieve the sensor information, and it is updated whenever the weather data changes. So if the temperature does up by 0.1 degrees, the </a:t>
            </a:r>
            <a:r>
              <a:rPr lang="en-US" dirty="0" err="1"/>
              <a:t>WeatherData</a:t>
            </a:r>
            <a:r>
              <a:rPr lang="en-US" dirty="0"/>
              <a:t> object will be updated accordingly.</a:t>
            </a:r>
            <a:endParaRPr lang="en-US" baseline="0"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4022593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graphical representation of the problem. Weather-O-Rama controls the || weather station that has a bunch of sensors. We need to implement two things. Firstly, we must implement a || </a:t>
            </a:r>
            <a:r>
              <a:rPr lang="en-US" dirty="0" err="1"/>
              <a:t>WeatherData</a:t>
            </a:r>
            <a:r>
              <a:rPr lang="en-US" dirty="0"/>
              <a:t> object that pulls data from the weather station. Secondly, we need to take the data from the </a:t>
            </a:r>
            <a:r>
              <a:rPr lang="en-US" dirty="0" err="1"/>
              <a:t>WeatherData</a:t>
            </a:r>
            <a:r>
              <a:rPr lang="en-US" dirty="0"/>
              <a:t> object and || implement 3 displays. This picture shows the Current Conditions display, but there are 2 other displays that we currently need to create. Sounds good? OK, let’s start.</a:t>
            </a:r>
          </a:p>
          <a:p>
            <a:endParaRPr lang="en-US" baseline="0"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3</a:t>
            </a:fld>
            <a:endParaRPr lang="en-GB"/>
          </a:p>
        </p:txBody>
      </p:sp>
    </p:spTree>
    <p:extLst>
      <p:ext uri="{BB962C8B-B14F-4D97-AF65-F5344CB8AC3E}">
        <p14:creationId xmlns:p14="http://schemas.microsoft.com/office/powerpoint/2010/main" val="395227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look at the </a:t>
            </a:r>
            <a:r>
              <a:rPr lang="en-US" dirty="0" err="1"/>
              <a:t>WeatherData</a:t>
            </a:r>
            <a:r>
              <a:rPr lang="en-US" dirty="0"/>
              <a:t> class. The weather station has a whole bunch of high-tech sensors that may include complex algorithms and their own API’s. In this version, we start with only temperature, humidity and barometric pressure, although there may be more sensors involved in the future. Our </a:t>
            </a:r>
            <a:r>
              <a:rPr lang="en-US" dirty="0" err="1"/>
              <a:t>WeatherData</a:t>
            </a:r>
            <a:r>
              <a:rPr lang="en-US" dirty="0"/>
              <a:t> class therefore has || 3 getter methods that return the most recent weather measurements for temperature,</a:t>
            </a:r>
            <a:r>
              <a:rPr lang="en-US" baseline="0" dirty="0"/>
              <a:t> humidity and barometric pressure, respectively, that are provided by Weather-O-Rama.</a:t>
            </a:r>
          </a:p>
          <a:p>
            <a:endParaRPr lang="en-US" baseline="0" dirty="0"/>
          </a:p>
          <a:p>
            <a:r>
              <a:rPr lang="en-US" baseline="0" dirty="0"/>
              <a:t>Our main job is to implement a || </a:t>
            </a:r>
            <a:r>
              <a:rPr lang="en-US" baseline="0" dirty="0" err="1"/>
              <a:t>measurementsChanged</a:t>
            </a:r>
            <a:r>
              <a:rPr lang="en-US" baseline="0" dirty="0"/>
              <a:t>() method, which is called whenever the weather measurements change and updates our three displays for current conditions, weather statistics and forecast. So every time there is a change in any reading, </a:t>
            </a:r>
            <a:r>
              <a:rPr lang="en-US" baseline="0" dirty="0" err="1"/>
              <a:t>measurementsChanged</a:t>
            </a:r>
            <a:r>
              <a:rPr lang="en-US" baseline="0" dirty="0"/>
              <a:t>() will be called to update our displays.</a:t>
            </a:r>
          </a:p>
          <a:p>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4</a:t>
            </a:fld>
            <a:endParaRPr lang="en-GB"/>
          </a:p>
        </p:txBody>
      </p:sp>
    </p:spTree>
    <p:extLst>
      <p:ext uri="{BB962C8B-B14F-4D97-AF65-F5344CB8AC3E}">
        <p14:creationId xmlns:p14="http://schemas.microsoft.com/office/powerpoint/2010/main" val="163588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implement </a:t>
            </a:r>
            <a:r>
              <a:rPr lang="en-US" dirty="0" err="1"/>
              <a:t>measurementsChanged</a:t>
            </a:r>
            <a:r>
              <a:rPr lang="en-US" dirty="0"/>
              <a:t>()? Well, we know that whenever it is called, at least one of the temperature, pressure and humidity values has changed, so we need to first call all the getters to get the latest values for temperature, humidity and pressure. After that, we can just call the update methods for our 3 displays with these latest values. So, what do you think of this design?</a:t>
            </a:r>
          </a:p>
          <a:p>
            <a:endParaRPr lang="en-US" dirty="0"/>
          </a:p>
          <a:p>
            <a:r>
              <a:rPr lang="en-US" baseline="0" dirty="0"/>
              <a:t>Here’s the thing. Although this implementation works, it requires us to modify the code for </a:t>
            </a:r>
            <a:r>
              <a:rPr lang="en-US" baseline="0" dirty="0" err="1"/>
              <a:t>measurementsChanged</a:t>
            </a:r>
            <a:r>
              <a:rPr lang="en-US" baseline="0" dirty="0"/>
              <a:t>() every time we need to add or remove a new display. Not only that, we have no way of adding or removing displays at run-time, because every time </a:t>
            </a:r>
            <a:r>
              <a:rPr lang="en-US" baseline="0" dirty="0" err="1"/>
              <a:t>measurementsChanged</a:t>
            </a:r>
            <a:r>
              <a:rPr lang="en-US" baseline="0" dirty="0"/>
              <a:t>() is called, we must update every single display that was included as part of the code. Especially for a system with live data, we don’t want to have to change the code and require our users to update their system each time we add or remove a display.</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Remember the design principle that we mentioned last week of “Program to an Interface, not an Implementation”?</a:t>
            </a:r>
          </a:p>
          <a:p>
            <a:r>
              <a:rPr lang="en-US" baseline="0" dirty="0"/>
              <a:t>The reason we are having this difficulty is because this version is || coding to concrete implementations, not interfaces. Once we do this, each time we add a new implementation such as a new display, we must change the code. Instead, we should try to code to an interface. Furthermore, we should also follow the principle of “Encapsulate what Changes”, and what changes in this application are || the displays. We are likely to add, remove or modify displays quite a lot, so it makes sense to encapsulate them away from our </a:t>
            </a:r>
            <a:r>
              <a:rPr lang="en-US" baseline="0" dirty="0" err="1"/>
              <a:t>WeatherData</a:t>
            </a:r>
            <a:r>
              <a:rPr lang="en-US" baseline="0" dirty="0"/>
              <a:t> class, which would tend to stay the same.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5</a:t>
            </a:fld>
            <a:endParaRPr lang="en-GB"/>
          </a:p>
        </p:txBody>
      </p:sp>
    </p:spTree>
    <p:extLst>
      <p:ext uri="{BB962C8B-B14F-4D97-AF65-F5344CB8AC3E}">
        <p14:creationId xmlns:p14="http://schemas.microsoft.com/office/powerpoint/2010/main" val="2455923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a:t>
            </a:r>
            <a:r>
              <a:rPr lang="en-US" baseline="0" dirty="0"/>
              <a:t> following these principles, we come up with the Observer pattern. Let’s define what the Observer pattern does.</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6</a:t>
            </a:fld>
            <a:endParaRPr lang="en-GB"/>
          </a:p>
        </p:txBody>
      </p:sp>
    </p:spTree>
    <p:extLst>
      <p:ext uri="{BB962C8B-B14F-4D97-AF65-F5344CB8AC3E}">
        <p14:creationId xmlns:p14="http://schemas.microsoft.com/office/powerpoint/2010/main" val="89640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Observer Pattern defines</a:t>
            </a:r>
            <a:r>
              <a:rPr lang="en-US" baseline="0" dirty="0"/>
              <a:t> a one-to-many dependency between objects so that when one object changes state, all of its dependents are notified and updated automatically. In our example, each sensor in the weather station is a one, and the displays are the many. Whenever a sensor reading changes, all the displays are notified and updated immediately. This pattern is also known as || the Dependents pattern or the Publish-Subscribe pattern.</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2280136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original Gang of Four book, the analogy they used was a newspaper subscription, but unlike us old people, none of you youngsters know what’s a newspaper, so let’s instead talk about YouTube. Think about</a:t>
            </a:r>
            <a:r>
              <a:rPr lang="en-US" baseline="0" dirty="0"/>
              <a:t> what happens when you subscribe to a YouTube channel like </a:t>
            </a:r>
            <a:r>
              <a:rPr lang="en-US" baseline="0" dirty="0" err="1"/>
              <a:t>MrBeast</a:t>
            </a:r>
            <a:r>
              <a:rPr lang="en-US" baseline="0" dirty="0"/>
              <a:t> or Taylor Swift. The channel uploads their latest video where they give away a bunch of money or sing about, uh, shaking things off. If you are a subscriber to the channel and hit the notification bell, YouTube will automatically send a push notification via the YouTube mobile app to your phone, and as long as you remain a subscriber, you will get a notification every time there is a new upload. You can unsubscribe from the channel to stop receiving notifications, and possibly re-subscribe later. || The Observer pattern implements this scheme. In this case, the YouTube channel is known as the SUBJECT (or the OBSERVABLE), and the subscribers are called the OBSERVERS.</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1115936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class diagram for the Observer</a:t>
            </a:r>
            <a:r>
              <a:rPr lang="en-US" baseline="0" dirty="0"/>
              <a:t> Pattern. Let’s start with the || Subject, which is an interface specifying what you must implement if you want to be observed by others. The Observer pattern says that all Subjects must implement 3 methods: a </a:t>
            </a:r>
            <a:r>
              <a:rPr lang="en-US" baseline="0" dirty="0" err="1"/>
              <a:t>registerObserver</a:t>
            </a:r>
            <a:r>
              <a:rPr lang="en-US" baseline="0" dirty="0"/>
              <a:t>() method that adds a new observer, a </a:t>
            </a:r>
            <a:r>
              <a:rPr lang="en-US" baseline="0" dirty="0" err="1"/>
              <a:t>removeObserver</a:t>
            </a:r>
            <a:r>
              <a:rPr lang="en-US" baseline="0" dirty="0"/>
              <a:t>() method that removes an observer, and a </a:t>
            </a:r>
            <a:r>
              <a:rPr lang="en-US" baseline="0" dirty="0" err="1"/>
              <a:t>notifyObservers</a:t>
            </a:r>
            <a:r>
              <a:rPr lang="en-US" baseline="0" dirty="0"/>
              <a:t>() method that informs all observers that a change has happened. We can then have a || </a:t>
            </a:r>
            <a:r>
              <a:rPr lang="en-US" baseline="0" dirty="0" err="1"/>
              <a:t>ConcreteSubject</a:t>
            </a:r>
            <a:r>
              <a:rPr lang="en-US" baseline="0" dirty="0"/>
              <a:t> class, such as a YouTube channel, that implements the Subject interface. This </a:t>
            </a:r>
            <a:r>
              <a:rPr lang="en-US" baseline="0" dirty="0" err="1"/>
              <a:t>ConcreteSubject</a:t>
            </a:r>
            <a:r>
              <a:rPr lang="en-US" baseline="0" dirty="0"/>
              <a:t> class must therefore have their own version of register, remove and </a:t>
            </a:r>
            <a:r>
              <a:rPr lang="en-US" baseline="0" dirty="0" err="1"/>
              <a:t>notifyObservers</a:t>
            </a:r>
            <a:r>
              <a:rPr lang="en-US" baseline="0" dirty="0"/>
              <a:t>, but it also has all the information that is of interest to the observers, such as YouTube videos. We call the interesting information the </a:t>
            </a:r>
            <a:r>
              <a:rPr lang="en-US" baseline="0" dirty="0" err="1"/>
              <a:t>subjectState</a:t>
            </a:r>
            <a:r>
              <a:rPr lang="en-US" baseline="0" dirty="0"/>
              <a:t>, and the </a:t>
            </a:r>
            <a:r>
              <a:rPr lang="en-US" baseline="0" dirty="0" err="1"/>
              <a:t>ConcreteSubject</a:t>
            </a:r>
            <a:r>
              <a:rPr lang="en-US" baseline="0" dirty="0"/>
              <a:t> will have getters and setters for each </a:t>
            </a:r>
            <a:r>
              <a:rPr lang="en-US" baseline="0" dirty="0" err="1"/>
              <a:t>subjectState</a:t>
            </a:r>
            <a:r>
              <a:rPr lang="en-US" baseline="0" dirty="0"/>
              <a:t>.</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Next, let’s look at the Observers. All potential observers need to implement the || Observer interface. This interface has just one method called update(), and any class that wants to observe the Subject must implement it. We call such classes || </a:t>
            </a:r>
            <a:r>
              <a:rPr lang="en-US" baseline="0" dirty="0" err="1"/>
              <a:t>ConcreteObservers</a:t>
            </a:r>
            <a:r>
              <a:rPr lang="en-US" baseline="0" dirty="0"/>
              <a:t>, and their update() method contains the code that runs whenever the Subject notifies its observers of a change. But first, they must register themselves with the </a:t>
            </a:r>
            <a:r>
              <a:rPr lang="en-US" baseline="0" dirty="0" err="1"/>
              <a:t>ConcreteSubject</a:t>
            </a:r>
            <a:r>
              <a:rPr lang="en-US" baseline="0" dirty="0"/>
              <a:t> using the </a:t>
            </a:r>
            <a:r>
              <a:rPr lang="en-US" baseline="0" dirty="0" err="1"/>
              <a:t>registerObserver</a:t>
            </a:r>
            <a:r>
              <a:rPr lang="en-US" baseline="0" dirty="0"/>
              <a:t>() method. In the YouTube example, your YouTube account would be a </a:t>
            </a:r>
            <a:r>
              <a:rPr lang="en-US" baseline="0" dirty="0" err="1"/>
              <a:t>ConcreteObserver</a:t>
            </a:r>
            <a:r>
              <a:rPr lang="en-US" baseline="0" dirty="0"/>
              <a:t>. Therefore, each </a:t>
            </a:r>
            <a:r>
              <a:rPr lang="en-US" baseline="0" dirty="0" err="1"/>
              <a:t>ConcreteSubject</a:t>
            </a:r>
            <a:r>
              <a:rPr lang="en-US" baseline="0" dirty="0"/>
              <a:t> will maintain a collection of Observers, and when it wants to notify its observers of a change, all it does is || call the update method for all its registered observers.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327727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1BDA725A-C60C-4051-C1BA-E8EF6E140BA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251DA2CE-225D-5A97-B2E1-030E85110CB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19C94771-F476-BFAB-28DA-5051CD441F0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EFF4D4B3-EE1D-3620-A147-CF5FA508FB4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86B2F14C-765C-A4B9-1159-748AADC8671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8A465524-DC45-9EDE-ECC7-9B46BD0C46B9}"/>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A9A34D4C-E5BB-260D-2431-D6DE57AF9C5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C8190C7D-4D24-A9BC-8B0B-923ABDCB318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53CCC3E1-D3C3-EC9C-F9E5-6253721633E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12392075-0938-E093-5A10-89BB04B11B1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4.1</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ts val="0"/>
              </a:spcBef>
              <a:defRPr/>
            </a:pPr>
            <a:r>
              <a:rPr lang="en-US" sz="1200" dirty="0">
                <a:latin typeface="Arial Narrow" panose="020B0606020202030204" pitchFamily="34" charset="0"/>
              </a:rPr>
              <a:t>Diploma in IT </a:t>
            </a:r>
          </a:p>
          <a:p>
            <a:pPr lvl="1">
              <a:spcBef>
                <a:spcPts val="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update:01/10/2024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8.m4a"/><Relationship Id="rId7" Type="http://schemas.openxmlformats.org/officeDocument/2006/relationships/image" Target="../media/image10.wmf"/><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oleObject" Target="../embeddings/oleObject1.bin"/><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w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7.jpe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Observer Design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228600" y="5410200"/>
            <a:ext cx="1371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4.1</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DA141CF2-2D39-4975-2D73-AFACEE2F21D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advTm="12017">
        <p14:gallery dir="l"/>
      </p:transition>
    </mc:Choice>
    <mc:Fallback xmlns="">
      <p:transition spd="slow" advTm="120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Participants</a:t>
            </a:r>
          </a:p>
        </p:txBody>
      </p:sp>
      <p:sp>
        <p:nvSpPr>
          <p:cNvPr id="25603" name="Content Placeholder 2"/>
          <p:cNvSpPr>
            <a:spLocks noGrp="1"/>
          </p:cNvSpPr>
          <p:nvPr>
            <p:ph idx="1"/>
          </p:nvPr>
        </p:nvSpPr>
        <p:spPr/>
        <p:txBody>
          <a:bodyPr/>
          <a:lstStyle/>
          <a:p>
            <a:r>
              <a:rPr lang="en-US" altLang="en-US" sz="2800" dirty="0"/>
              <a:t>Subject</a:t>
            </a:r>
          </a:p>
          <a:p>
            <a:pPr lvl="1"/>
            <a:r>
              <a:rPr lang="en-US" altLang="en-US" sz="2400" dirty="0"/>
              <a:t>Provides interface to register/remove/notify observers</a:t>
            </a:r>
          </a:p>
          <a:p>
            <a:r>
              <a:rPr lang="en-US" altLang="en-US" sz="2800" dirty="0"/>
              <a:t>Observer</a:t>
            </a:r>
          </a:p>
          <a:p>
            <a:pPr lvl="1"/>
            <a:r>
              <a:rPr lang="en-US" altLang="en-US" sz="2400" dirty="0"/>
              <a:t>Defines interface for update notification</a:t>
            </a:r>
          </a:p>
          <a:p>
            <a:r>
              <a:rPr lang="en-US" altLang="en-US" sz="2800" dirty="0" err="1"/>
              <a:t>ConcreteSubject</a:t>
            </a:r>
            <a:endParaRPr lang="en-US" altLang="en-US" sz="2800" dirty="0"/>
          </a:p>
          <a:p>
            <a:pPr lvl="1"/>
            <a:r>
              <a:rPr lang="en-US" altLang="en-US" sz="2400" dirty="0"/>
              <a:t>Object being observed</a:t>
            </a:r>
          </a:p>
          <a:p>
            <a:pPr lvl="1"/>
            <a:r>
              <a:rPr lang="en-US" altLang="en-US" sz="2400" dirty="0"/>
              <a:t>Sends notification to observers when state is changed</a:t>
            </a:r>
          </a:p>
          <a:p>
            <a:r>
              <a:rPr lang="en-US" altLang="en-US" sz="2800" dirty="0" err="1"/>
              <a:t>ConcreteObserver</a:t>
            </a:r>
            <a:endParaRPr lang="en-US" altLang="en-US" sz="2800" dirty="0"/>
          </a:p>
          <a:p>
            <a:pPr lvl="1"/>
            <a:r>
              <a:rPr lang="en-US" altLang="en-US" sz="2400" dirty="0"/>
              <a:t>The observing object</a:t>
            </a:r>
          </a:p>
          <a:p>
            <a:pPr lvl="1"/>
            <a:r>
              <a:rPr lang="en-US" altLang="en-US" sz="2400" dirty="0"/>
              <a:t>Implements Observer interface’s update() method</a:t>
            </a:r>
          </a:p>
        </p:txBody>
      </p:sp>
      <p:pic>
        <p:nvPicPr>
          <p:cNvPr id="5" name="Audio 4">
            <a:hlinkClick r:id="" action="ppaction://media"/>
            <a:extLst>
              <a:ext uri="{FF2B5EF4-FFF2-40B4-BE49-F238E27FC236}">
                <a16:creationId xmlns:a16="http://schemas.microsoft.com/office/drawing/2014/main" id="{D9903291-42D6-BB10-1638-9BC7A2A8147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1FD3F65C-BFBE-B523-9645-CFD3AD791637}"/>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10</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70002">
        <p14:gallery dir="l"/>
      </p:transition>
    </mc:Choice>
    <mc:Fallback xmlns="">
      <p:transition spd="slow" advTm="70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xEl>
                                              <p:pRg st="0" end="0"/>
                                            </p:txEl>
                                          </p:spTgt>
                                        </p:tgtEl>
                                        <p:attrNameLst>
                                          <p:attrName>style.visibility</p:attrName>
                                        </p:attrNameLst>
                                      </p:cBhvr>
                                      <p:to>
                                        <p:strVal val="visible"/>
                                      </p:to>
                                    </p:set>
                                    <p:animEffect transition="in" filter="fade">
                                      <p:cBhvr>
                                        <p:cTn id="11" dur="500"/>
                                        <p:tgtEl>
                                          <p:spTgt spid="2560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5603">
                                            <p:txEl>
                                              <p:pRg st="1" end="1"/>
                                            </p:txEl>
                                          </p:spTgt>
                                        </p:tgtEl>
                                        <p:attrNameLst>
                                          <p:attrName>style.visibility</p:attrName>
                                        </p:attrNameLst>
                                      </p:cBhvr>
                                      <p:to>
                                        <p:strVal val="visible"/>
                                      </p:to>
                                    </p:set>
                                    <p:animEffect transition="in" filter="fade">
                                      <p:cBhvr>
                                        <p:cTn id="14" dur="500"/>
                                        <p:tgtEl>
                                          <p:spTgt spid="2560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Effect transition="in" filter="fade">
                                      <p:cBhvr>
                                        <p:cTn id="19" dur="500"/>
                                        <p:tgtEl>
                                          <p:spTgt spid="2560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fade">
                                      <p:cBhvr>
                                        <p:cTn id="22" dur="500"/>
                                        <p:tgtEl>
                                          <p:spTgt spid="25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fade">
                                      <p:cBhvr>
                                        <p:cTn id="27" dur="500"/>
                                        <p:tgtEl>
                                          <p:spTgt spid="2560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603">
                                            <p:txEl>
                                              <p:pRg st="5" end="5"/>
                                            </p:txEl>
                                          </p:spTgt>
                                        </p:tgtEl>
                                        <p:attrNameLst>
                                          <p:attrName>style.visibility</p:attrName>
                                        </p:attrNameLst>
                                      </p:cBhvr>
                                      <p:to>
                                        <p:strVal val="visible"/>
                                      </p:to>
                                    </p:set>
                                    <p:animEffect transition="in" filter="fade">
                                      <p:cBhvr>
                                        <p:cTn id="30" dur="500"/>
                                        <p:tgtEl>
                                          <p:spTgt spid="2560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5603">
                                            <p:txEl>
                                              <p:pRg st="6" end="6"/>
                                            </p:txEl>
                                          </p:spTgt>
                                        </p:tgtEl>
                                        <p:attrNameLst>
                                          <p:attrName>style.visibility</p:attrName>
                                        </p:attrNameLst>
                                      </p:cBhvr>
                                      <p:to>
                                        <p:strVal val="visible"/>
                                      </p:to>
                                    </p:set>
                                    <p:animEffect transition="in" filter="fade">
                                      <p:cBhvr>
                                        <p:cTn id="33" dur="500"/>
                                        <p:tgtEl>
                                          <p:spTgt spid="2560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603">
                                            <p:txEl>
                                              <p:pRg st="7" end="7"/>
                                            </p:txEl>
                                          </p:spTgt>
                                        </p:tgtEl>
                                        <p:attrNameLst>
                                          <p:attrName>style.visibility</p:attrName>
                                        </p:attrNameLst>
                                      </p:cBhvr>
                                      <p:to>
                                        <p:strVal val="visible"/>
                                      </p:to>
                                    </p:set>
                                    <p:animEffect transition="in" filter="fade">
                                      <p:cBhvr>
                                        <p:cTn id="38" dur="500"/>
                                        <p:tgtEl>
                                          <p:spTgt spid="2560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5603">
                                            <p:txEl>
                                              <p:pRg st="8" end="8"/>
                                            </p:txEl>
                                          </p:spTgt>
                                        </p:tgtEl>
                                        <p:attrNameLst>
                                          <p:attrName>style.visibility</p:attrName>
                                        </p:attrNameLst>
                                      </p:cBhvr>
                                      <p:to>
                                        <p:strVal val="visible"/>
                                      </p:to>
                                    </p:set>
                                    <p:animEffect transition="in" filter="fade">
                                      <p:cBhvr>
                                        <p:cTn id="41" dur="500"/>
                                        <p:tgtEl>
                                          <p:spTgt spid="2560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5603">
                                            <p:txEl>
                                              <p:pRg st="9" end="9"/>
                                            </p:txEl>
                                          </p:spTgt>
                                        </p:tgtEl>
                                        <p:attrNameLst>
                                          <p:attrName>style.visibility</p:attrName>
                                        </p:attrNameLst>
                                      </p:cBhvr>
                                      <p:to>
                                        <p:strVal val="visible"/>
                                      </p:to>
                                    </p:set>
                                    <p:animEffect transition="in" filter="fade">
                                      <p:cBhvr>
                                        <p:cTn id="44" dur="500"/>
                                        <p:tgtEl>
                                          <p:spTgt spid="25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Applying Observer to Weather Station</a:t>
            </a:r>
            <a:endParaRPr lang="en-SG"/>
          </a:p>
        </p:txBody>
      </p:sp>
      <p:pic>
        <p:nvPicPr>
          <p:cNvPr id="2662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625" y="1143000"/>
            <a:ext cx="790892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7838" y="1600200"/>
            <a:ext cx="4857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Rectangle 6"/>
          <p:cNvSpPr>
            <a:spLocks noChangeArrowheads="1"/>
          </p:cNvSpPr>
          <p:nvPr/>
        </p:nvSpPr>
        <p:spPr bwMode="auto">
          <a:xfrm>
            <a:off x="3200400" y="1524000"/>
            <a:ext cx="38100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26631" name="Rectangle 7"/>
          <p:cNvSpPr>
            <a:spLocks noChangeArrowheads="1"/>
          </p:cNvSpPr>
          <p:nvPr/>
        </p:nvSpPr>
        <p:spPr bwMode="auto">
          <a:xfrm>
            <a:off x="4038600" y="1922463"/>
            <a:ext cx="38100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26632" name="Rectangle 8"/>
          <p:cNvSpPr>
            <a:spLocks noChangeArrowheads="1"/>
          </p:cNvSpPr>
          <p:nvPr/>
        </p:nvSpPr>
        <p:spPr bwMode="auto">
          <a:xfrm>
            <a:off x="4267200" y="4103688"/>
            <a:ext cx="381000" cy="250825"/>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26633" name="Rectangle 9"/>
          <p:cNvSpPr>
            <a:spLocks noChangeArrowheads="1"/>
          </p:cNvSpPr>
          <p:nvPr/>
        </p:nvSpPr>
        <p:spPr bwMode="auto">
          <a:xfrm>
            <a:off x="3216275" y="3719513"/>
            <a:ext cx="26035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26634" name="Rectangle 10"/>
          <p:cNvSpPr>
            <a:spLocks noChangeArrowheads="1"/>
          </p:cNvSpPr>
          <p:nvPr/>
        </p:nvSpPr>
        <p:spPr bwMode="auto">
          <a:xfrm>
            <a:off x="3190875" y="3611563"/>
            <a:ext cx="38100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5" name="Rectangle 4">
            <a:extLst>
              <a:ext uri="{FF2B5EF4-FFF2-40B4-BE49-F238E27FC236}">
                <a16:creationId xmlns:a16="http://schemas.microsoft.com/office/drawing/2014/main" id="{F0E5D896-A6C4-4F3B-1CFF-CB9A652C0C46}"/>
              </a:ext>
            </a:extLst>
          </p:cNvPr>
          <p:cNvSpPr/>
          <p:nvPr/>
        </p:nvSpPr>
        <p:spPr bwMode="auto">
          <a:xfrm>
            <a:off x="1165863" y="1112715"/>
            <a:ext cx="1911350" cy="151371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4">
            <a:extLst>
              <a:ext uri="{FF2B5EF4-FFF2-40B4-BE49-F238E27FC236}">
                <a16:creationId xmlns:a16="http://schemas.microsoft.com/office/drawing/2014/main" id="{FFEDD945-FCBF-4892-6288-7C0551EF38FD}"/>
              </a:ext>
            </a:extLst>
          </p:cNvPr>
          <p:cNvSpPr>
            <a:spLocks noChangeArrowheads="1"/>
          </p:cNvSpPr>
          <p:nvPr/>
        </p:nvSpPr>
        <p:spPr bwMode="auto">
          <a:xfrm>
            <a:off x="682625" y="3246437"/>
            <a:ext cx="2508250" cy="2575047"/>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ConcreteSubject</a:t>
            </a:r>
            <a:endParaRPr kumimoji="0" lang="en-SG" altLang="en-US" sz="1600" b="0" dirty="0">
              <a:latin typeface="Verdana" panose="020B0604030504040204" pitchFamily="34" charset="0"/>
            </a:endParaRPr>
          </a:p>
        </p:txBody>
      </p:sp>
      <p:sp>
        <p:nvSpPr>
          <p:cNvPr id="8" name="Rectangle 4">
            <a:extLst>
              <a:ext uri="{FF2B5EF4-FFF2-40B4-BE49-F238E27FC236}">
                <a16:creationId xmlns:a16="http://schemas.microsoft.com/office/drawing/2014/main" id="{B473598B-E212-4E30-1B82-485868107C12}"/>
              </a:ext>
            </a:extLst>
          </p:cNvPr>
          <p:cNvSpPr>
            <a:spLocks noChangeArrowheads="1"/>
          </p:cNvSpPr>
          <p:nvPr/>
        </p:nvSpPr>
        <p:spPr bwMode="auto">
          <a:xfrm>
            <a:off x="6648450" y="1536472"/>
            <a:ext cx="2114550" cy="1089954"/>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ConcreteObserver</a:t>
            </a:r>
            <a:endParaRPr kumimoji="0" lang="en-SG" altLang="en-US" sz="1600" b="0" dirty="0">
              <a:latin typeface="Verdana" panose="020B0604030504040204" pitchFamily="34" charset="0"/>
            </a:endParaRPr>
          </a:p>
        </p:txBody>
      </p:sp>
      <p:sp>
        <p:nvSpPr>
          <p:cNvPr id="9" name="Rectangle 4">
            <a:extLst>
              <a:ext uri="{FF2B5EF4-FFF2-40B4-BE49-F238E27FC236}">
                <a16:creationId xmlns:a16="http://schemas.microsoft.com/office/drawing/2014/main" id="{FE4A27ED-E774-F002-B0D0-373C9964CA69}"/>
              </a:ext>
            </a:extLst>
          </p:cNvPr>
          <p:cNvSpPr>
            <a:spLocks noChangeArrowheads="1"/>
          </p:cNvSpPr>
          <p:nvPr/>
        </p:nvSpPr>
        <p:spPr bwMode="auto">
          <a:xfrm>
            <a:off x="6687787" y="2932121"/>
            <a:ext cx="2114550" cy="1089954"/>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ConcreteObserver</a:t>
            </a:r>
            <a:endParaRPr kumimoji="0" lang="en-SG" altLang="en-US" sz="1600" b="0" dirty="0">
              <a:latin typeface="Verdana" panose="020B0604030504040204" pitchFamily="34" charset="0"/>
            </a:endParaRPr>
          </a:p>
        </p:txBody>
      </p:sp>
      <p:sp>
        <p:nvSpPr>
          <p:cNvPr id="10" name="Rectangle 4">
            <a:extLst>
              <a:ext uri="{FF2B5EF4-FFF2-40B4-BE49-F238E27FC236}">
                <a16:creationId xmlns:a16="http://schemas.microsoft.com/office/drawing/2014/main" id="{7B43CB71-F715-B977-6565-BD36DC88093E}"/>
              </a:ext>
            </a:extLst>
          </p:cNvPr>
          <p:cNvSpPr>
            <a:spLocks noChangeArrowheads="1"/>
          </p:cNvSpPr>
          <p:nvPr/>
        </p:nvSpPr>
        <p:spPr bwMode="auto">
          <a:xfrm>
            <a:off x="4696608" y="3389321"/>
            <a:ext cx="2114550" cy="1089954"/>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ConcreteObserver</a:t>
            </a:r>
            <a:endParaRPr kumimoji="0" lang="en-SG" altLang="en-US" sz="1600" b="0" dirty="0">
              <a:latin typeface="Verdana" panose="020B0604030504040204" pitchFamily="34" charset="0"/>
            </a:endParaRPr>
          </a:p>
        </p:txBody>
      </p:sp>
      <p:sp>
        <p:nvSpPr>
          <p:cNvPr id="11" name="Rectangle 10">
            <a:extLst>
              <a:ext uri="{FF2B5EF4-FFF2-40B4-BE49-F238E27FC236}">
                <a16:creationId xmlns:a16="http://schemas.microsoft.com/office/drawing/2014/main" id="{77F7EC75-1CEA-282E-27D1-66DF9CE49F0B}"/>
              </a:ext>
            </a:extLst>
          </p:cNvPr>
          <p:cNvSpPr/>
          <p:nvPr/>
        </p:nvSpPr>
        <p:spPr bwMode="auto">
          <a:xfrm>
            <a:off x="4572000" y="1418411"/>
            <a:ext cx="1494789" cy="108995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6" name="Audio 5">
            <a:hlinkClick r:id="" action="ppaction://media"/>
            <a:extLst>
              <a:ext uri="{FF2B5EF4-FFF2-40B4-BE49-F238E27FC236}">
                <a16:creationId xmlns:a16="http://schemas.microsoft.com/office/drawing/2014/main" id="{788EC17D-1E10-0E0B-8C88-7A15163FA8E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4CC6462-FF8D-4D50-FD74-0CE723F8CDE9}"/>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11</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75592">
        <p14:gallery dir="l"/>
      </p:transition>
    </mc:Choice>
    <mc:Fallback xmlns="">
      <p:transition spd="slow" advTm="755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5" grpId="0" animBg="1"/>
      <p:bldP spid="7" grpId="0" animBg="1"/>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Implementation</a:t>
            </a:r>
            <a:endParaRPr lang="en-SG"/>
          </a:p>
        </p:txBody>
      </p:sp>
      <p:sp>
        <p:nvSpPr>
          <p:cNvPr id="28676" name="Content Placeholder 2"/>
          <p:cNvSpPr>
            <a:spLocks noGrp="1"/>
          </p:cNvSpPr>
          <p:nvPr>
            <p:ph idx="1"/>
          </p:nvPr>
        </p:nvSpPr>
        <p:spPr>
          <a:xfrm>
            <a:off x="665163" y="1143000"/>
            <a:ext cx="8250237" cy="5029200"/>
          </a:xfrm>
        </p:spPr>
        <p:txBody>
          <a:bodyPr/>
          <a:lstStyle/>
          <a:p>
            <a:pPr marL="0" indent="0">
              <a:buFont typeface="Wingdings" panose="05000000000000000000" pitchFamily="2" charset="2"/>
              <a:buNone/>
            </a:pPr>
            <a:r>
              <a:rPr lang="en-US" altLang="en-US" sz="2000" dirty="0">
                <a:latin typeface="Courier" pitchFamily="49" charset="0"/>
              </a:rPr>
              <a:t>interface Subject {</a:t>
            </a:r>
          </a:p>
          <a:p>
            <a:pPr marL="0" indent="0">
              <a:buFont typeface="Wingdings" panose="05000000000000000000" pitchFamily="2" charset="2"/>
              <a:buNone/>
            </a:pPr>
            <a:r>
              <a:rPr lang="en-US" altLang="en-US" sz="2000" dirty="0">
                <a:latin typeface="Courier" pitchFamily="49" charset="0"/>
              </a:rPr>
              <a:t>  void </a:t>
            </a:r>
            <a:r>
              <a:rPr lang="en-US" altLang="en-US" sz="2000" dirty="0" err="1">
                <a:latin typeface="Courier" pitchFamily="49" charset="0"/>
              </a:rPr>
              <a:t>registerObserver</a:t>
            </a:r>
            <a:r>
              <a:rPr lang="en-US" altLang="en-US" sz="2000" dirty="0">
                <a:latin typeface="Courier" pitchFamily="49" charset="0"/>
              </a:rPr>
              <a:t>(Observer o);</a:t>
            </a:r>
          </a:p>
          <a:p>
            <a:pPr marL="0" indent="0">
              <a:buFont typeface="Wingdings" panose="05000000000000000000" pitchFamily="2" charset="2"/>
              <a:buNone/>
            </a:pPr>
            <a:r>
              <a:rPr lang="en-US" altLang="en-US" sz="2000" dirty="0">
                <a:latin typeface="Courier" pitchFamily="49" charset="0"/>
              </a:rPr>
              <a:t>  void </a:t>
            </a:r>
            <a:r>
              <a:rPr lang="en-US" altLang="en-US" sz="2000" dirty="0" err="1">
                <a:latin typeface="Courier" pitchFamily="49" charset="0"/>
              </a:rPr>
              <a:t>removeObserver</a:t>
            </a:r>
            <a:r>
              <a:rPr lang="en-US" altLang="en-US" sz="2000" dirty="0">
                <a:latin typeface="Courier" pitchFamily="49" charset="0"/>
              </a:rPr>
              <a:t>(Observer o);</a:t>
            </a:r>
          </a:p>
          <a:p>
            <a:pPr marL="0" indent="0">
              <a:buFont typeface="Wingdings" panose="05000000000000000000" pitchFamily="2" charset="2"/>
              <a:buNone/>
            </a:pPr>
            <a:r>
              <a:rPr lang="en-US" altLang="en-US" sz="2000" dirty="0">
                <a:latin typeface="Courier" pitchFamily="49" charset="0"/>
              </a:rPr>
              <a:t>  void </a:t>
            </a:r>
            <a:r>
              <a:rPr lang="en-US" altLang="en-US" sz="2000" dirty="0" err="1">
                <a:latin typeface="Courier" pitchFamily="49" charset="0"/>
              </a:rPr>
              <a:t>notifyObservers</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interface Observer {</a:t>
            </a:r>
          </a:p>
          <a:p>
            <a:pPr marL="0" indent="0">
              <a:buFont typeface="Wingdings" panose="05000000000000000000" pitchFamily="2" charset="2"/>
              <a:buNone/>
            </a:pPr>
            <a:r>
              <a:rPr lang="en-US" altLang="en-US" sz="2000" dirty="0">
                <a:latin typeface="Courier" pitchFamily="49" charset="0"/>
              </a:rPr>
              <a:t>  void update(float temp, float hum, float </a:t>
            </a:r>
            <a:r>
              <a:rPr lang="en-US" altLang="en-US" sz="2000" dirty="0" err="1">
                <a:latin typeface="Courier" pitchFamily="49" charset="0"/>
              </a:rPr>
              <a:t>pres</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95CD0141-BC38-A739-BCD8-C9595AB8D528}"/>
              </a:ext>
            </a:extLst>
          </p:cNvPr>
          <p:cNvSpPr/>
          <p:nvPr/>
        </p:nvSpPr>
        <p:spPr bwMode="auto">
          <a:xfrm>
            <a:off x="990600" y="1524000"/>
            <a:ext cx="53340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FF3C4250-49C8-D0BE-D65A-F035E86E6FF2}"/>
              </a:ext>
            </a:extLst>
          </p:cNvPr>
          <p:cNvSpPr/>
          <p:nvPr/>
        </p:nvSpPr>
        <p:spPr bwMode="auto">
          <a:xfrm>
            <a:off x="990600" y="1867394"/>
            <a:ext cx="4953000" cy="342405"/>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00C7C578-D123-2092-CB79-D49C56B92795}"/>
              </a:ext>
            </a:extLst>
          </p:cNvPr>
          <p:cNvSpPr/>
          <p:nvPr/>
        </p:nvSpPr>
        <p:spPr bwMode="auto">
          <a:xfrm>
            <a:off x="990600" y="2285999"/>
            <a:ext cx="3657600" cy="22860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837F874F-F665-176C-356C-3F388966BF83}"/>
              </a:ext>
            </a:extLst>
          </p:cNvPr>
          <p:cNvSpPr/>
          <p:nvPr/>
        </p:nvSpPr>
        <p:spPr bwMode="auto">
          <a:xfrm>
            <a:off x="990600" y="3771898"/>
            <a:ext cx="7239000" cy="22860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20" name="Audio 19">
            <a:hlinkClick r:id="" action="ppaction://media"/>
            <a:extLst>
              <a:ext uri="{FF2B5EF4-FFF2-40B4-BE49-F238E27FC236}">
                <a16:creationId xmlns:a16="http://schemas.microsoft.com/office/drawing/2014/main" id="{26D011AA-390A-58EF-B178-34BD689ED01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877B6CCF-20EA-2803-05D6-A81D1686BA22}"/>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12</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6204">
        <p14:gallery dir="l"/>
      </p:transition>
    </mc:Choice>
    <mc:Fallback xmlns="">
      <p:transition spd="slow" advTm="562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0"/>
                </p:tgtEl>
              </p:cMediaNode>
            </p:audio>
          </p:childTnLst>
        </p:cTn>
      </p:par>
    </p:tnLst>
    <p:bldLst>
      <p:bldP spid="4"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Implementation (WeatherData)</a:t>
            </a:r>
            <a:endParaRPr lang="en-SG"/>
          </a:p>
        </p:txBody>
      </p:sp>
      <p:sp>
        <p:nvSpPr>
          <p:cNvPr id="29700" name="Content Placeholder 2"/>
          <p:cNvSpPr>
            <a:spLocks noGrp="1"/>
          </p:cNvSpPr>
          <p:nvPr>
            <p:ph idx="1"/>
          </p:nvPr>
        </p:nvSpPr>
        <p:spPr>
          <a:xfrm>
            <a:off x="665163" y="1143000"/>
            <a:ext cx="8250237" cy="50292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WeatherData</a:t>
            </a:r>
            <a:r>
              <a:rPr lang="en-US" altLang="en-US" sz="2000" dirty="0">
                <a:latin typeface="Courier" pitchFamily="49" charset="0"/>
              </a:rPr>
              <a:t> : Subject {</a:t>
            </a:r>
          </a:p>
          <a:p>
            <a:pPr marL="0" indent="0">
              <a:buFont typeface="Wingdings" panose="05000000000000000000" pitchFamily="2" charset="2"/>
              <a:buNone/>
            </a:pPr>
            <a:r>
              <a:rPr lang="en-US" altLang="en-US" sz="2000" dirty="0">
                <a:latin typeface="Courier" pitchFamily="49" charset="0"/>
              </a:rPr>
              <a:t>  private List&lt;Observer&gt; observers;</a:t>
            </a:r>
          </a:p>
          <a:p>
            <a:pPr marL="0" indent="0">
              <a:buFont typeface="Wingdings" panose="05000000000000000000" pitchFamily="2" charset="2"/>
              <a:buNone/>
            </a:pPr>
            <a:r>
              <a:rPr lang="en-US" altLang="en-US" sz="2000" dirty="0">
                <a:latin typeface="Courier" pitchFamily="49" charset="0"/>
              </a:rPr>
              <a:t>  private double temperature;</a:t>
            </a:r>
          </a:p>
          <a:p>
            <a:pPr marL="0" indent="0">
              <a:buFont typeface="Wingdings" panose="05000000000000000000" pitchFamily="2" charset="2"/>
              <a:buNone/>
            </a:pPr>
            <a:r>
              <a:rPr lang="en-US" altLang="en-US" sz="2000" dirty="0">
                <a:latin typeface="Courier" pitchFamily="49" charset="0"/>
              </a:rPr>
              <a:t>  private double humidity;</a:t>
            </a:r>
          </a:p>
          <a:p>
            <a:pPr marL="0" indent="0">
              <a:buFont typeface="Wingdings" panose="05000000000000000000" pitchFamily="2" charset="2"/>
              <a:buNone/>
            </a:pPr>
            <a:r>
              <a:rPr lang="en-US" altLang="en-US" sz="2000" dirty="0">
                <a:latin typeface="Courier" pitchFamily="49" charset="0"/>
              </a:rPr>
              <a:t>  private double pressure;</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a:t>
            </a:r>
            <a:r>
              <a:rPr lang="en-US" altLang="en-US" sz="2000" dirty="0" err="1">
                <a:latin typeface="Courier" pitchFamily="49" charset="0"/>
              </a:rPr>
              <a:t>WeatherData</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observers = new List&lt;Observer&gt;();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registerObserver</a:t>
            </a:r>
            <a:r>
              <a:rPr lang="en-US" altLang="en-US" sz="2000" dirty="0">
                <a:latin typeface="Courier" pitchFamily="49" charset="0"/>
              </a:rPr>
              <a:t>(Observer o)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observers.Add</a:t>
            </a:r>
            <a:r>
              <a:rPr lang="en-US" altLang="en-US" sz="2000" dirty="0">
                <a:latin typeface="Courier" pitchFamily="49" charset="0"/>
              </a:rPr>
              <a:t>(o);</a:t>
            </a:r>
          </a:p>
          <a:p>
            <a:pPr marL="0" indent="0">
              <a:buFont typeface="Wingdings" panose="05000000000000000000" pitchFamily="2" charset="2"/>
              <a:buNone/>
            </a:pPr>
            <a:r>
              <a:rPr lang="en-US" altLang="en-US" sz="2000" dirty="0">
                <a:latin typeface="Courier" pitchFamily="49" charset="0"/>
              </a:rPr>
              <a:t>  }</a:t>
            </a:r>
          </a:p>
        </p:txBody>
      </p:sp>
      <p:sp>
        <p:nvSpPr>
          <p:cNvPr id="4" name="Rectangle 3">
            <a:extLst>
              <a:ext uri="{FF2B5EF4-FFF2-40B4-BE49-F238E27FC236}">
                <a16:creationId xmlns:a16="http://schemas.microsoft.com/office/drawing/2014/main" id="{26C55826-C60E-1474-6F74-7768FB249365}"/>
              </a:ext>
            </a:extLst>
          </p:cNvPr>
          <p:cNvSpPr/>
          <p:nvPr/>
        </p:nvSpPr>
        <p:spPr bwMode="auto">
          <a:xfrm>
            <a:off x="3440875" y="1178625"/>
            <a:ext cx="1524000" cy="30480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0D2732C9-DB3F-E3F6-AF91-A14BE6A63F2E}"/>
              </a:ext>
            </a:extLst>
          </p:cNvPr>
          <p:cNvSpPr/>
          <p:nvPr/>
        </p:nvSpPr>
        <p:spPr bwMode="auto">
          <a:xfrm>
            <a:off x="951016" y="1562100"/>
            <a:ext cx="5144984" cy="22860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802D3D34-0B85-A70B-63FF-A4DFF2A0DFA2}"/>
              </a:ext>
            </a:extLst>
          </p:cNvPr>
          <p:cNvSpPr/>
          <p:nvPr/>
        </p:nvSpPr>
        <p:spPr bwMode="auto">
          <a:xfrm>
            <a:off x="1295400" y="3733800"/>
            <a:ext cx="5144984"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430B2C78-6D5E-A7A3-CAEE-BBAF16DA7B84}"/>
              </a:ext>
            </a:extLst>
          </p:cNvPr>
          <p:cNvSpPr/>
          <p:nvPr/>
        </p:nvSpPr>
        <p:spPr bwMode="auto">
          <a:xfrm>
            <a:off x="1295400" y="5230587"/>
            <a:ext cx="2819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pic>
        <p:nvPicPr>
          <p:cNvPr id="32" name="Audio 31">
            <a:hlinkClick r:id="" action="ppaction://media"/>
            <a:extLst>
              <a:ext uri="{FF2B5EF4-FFF2-40B4-BE49-F238E27FC236}">
                <a16:creationId xmlns:a16="http://schemas.microsoft.com/office/drawing/2014/main" id="{4966A809-40B8-850A-ADD8-0AF15F4CA8C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60838CDD-8BB0-7B7A-B725-49362D39F5DF}"/>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13</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44529">
        <p14:gallery dir="l"/>
      </p:transition>
    </mc:Choice>
    <mc:Fallback xmlns="">
      <p:transition spd="slow" advTm="445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2"/>
                </p:tgtEl>
              </p:cMediaNode>
            </p:audio>
          </p:childTnLst>
        </p:cTn>
      </p:par>
    </p:tnLst>
    <p:bldLst>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Implementation (WeatherData)</a:t>
            </a:r>
            <a:endParaRPr lang="en-SG"/>
          </a:p>
        </p:txBody>
      </p:sp>
      <p:sp>
        <p:nvSpPr>
          <p:cNvPr id="30724" name="Content Placeholder 2"/>
          <p:cNvSpPr>
            <a:spLocks noGrp="1"/>
          </p:cNvSpPr>
          <p:nvPr>
            <p:ph idx="1"/>
          </p:nvPr>
        </p:nvSpPr>
        <p:spPr>
          <a:xfrm>
            <a:off x="685800" y="838200"/>
            <a:ext cx="8250238" cy="5410200"/>
          </a:xfrm>
        </p:spPr>
        <p:txBody>
          <a:bodyPr/>
          <a:lstStyle/>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removeObserver</a:t>
            </a:r>
            <a:r>
              <a:rPr lang="en-US" altLang="en-US" sz="2000" dirty="0">
                <a:latin typeface="Courier" pitchFamily="49" charset="0"/>
              </a:rPr>
              <a:t>(Observer o)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observers.Remove</a:t>
            </a:r>
            <a:r>
              <a:rPr lang="en-US" altLang="en-US" sz="2000" dirty="0">
                <a:latin typeface="Courier" pitchFamily="49" charset="0"/>
              </a:rPr>
              <a:t>(o);</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notifyObservers</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foreach (Observer o in observers)</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o.update</a:t>
            </a:r>
            <a:r>
              <a:rPr lang="en-US" altLang="en-US" sz="2000" dirty="0">
                <a:latin typeface="Courier" pitchFamily="49" charset="0"/>
              </a:rPr>
              <a:t>(temperature, humidity, pressure);</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measurementsChanged</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notifyObservers</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996CDA53-67D6-1F3A-B241-4F51A40A669D}"/>
              </a:ext>
            </a:extLst>
          </p:cNvPr>
          <p:cNvSpPr/>
          <p:nvPr/>
        </p:nvSpPr>
        <p:spPr bwMode="auto">
          <a:xfrm>
            <a:off x="1303317" y="1295400"/>
            <a:ext cx="31242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FD8BF606-71CC-5F86-6BCE-28373212575D}"/>
              </a:ext>
            </a:extLst>
          </p:cNvPr>
          <p:cNvSpPr/>
          <p:nvPr/>
        </p:nvSpPr>
        <p:spPr bwMode="auto">
          <a:xfrm>
            <a:off x="1279566" y="2705100"/>
            <a:ext cx="6797634" cy="6477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7EA9675E-C087-4535-3FE4-68791592062D}"/>
              </a:ext>
            </a:extLst>
          </p:cNvPr>
          <p:cNvSpPr/>
          <p:nvPr/>
        </p:nvSpPr>
        <p:spPr bwMode="auto">
          <a:xfrm>
            <a:off x="1274618" y="4572991"/>
            <a:ext cx="2819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pic>
        <p:nvPicPr>
          <p:cNvPr id="14" name="Audio 13">
            <a:hlinkClick r:id="" action="ppaction://media"/>
            <a:extLst>
              <a:ext uri="{FF2B5EF4-FFF2-40B4-BE49-F238E27FC236}">
                <a16:creationId xmlns:a16="http://schemas.microsoft.com/office/drawing/2014/main" id="{E14F660B-C033-EFC7-634B-81542C06926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B145736D-EE18-CBDD-9A96-D572147DAECB}"/>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14</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5103">
        <p14:gallery dir="l"/>
      </p:transition>
    </mc:Choice>
    <mc:Fallback xmlns="">
      <p:transition spd="slow" advTm="351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Implementation (Displays)</a:t>
            </a:r>
            <a:endParaRPr lang="en-SG"/>
          </a:p>
        </p:txBody>
      </p:sp>
      <p:sp>
        <p:nvSpPr>
          <p:cNvPr id="31748" name="Content Placeholder 2"/>
          <p:cNvSpPr>
            <a:spLocks noGrp="1"/>
          </p:cNvSpPr>
          <p:nvPr>
            <p:ph idx="1"/>
          </p:nvPr>
        </p:nvSpPr>
        <p:spPr>
          <a:xfrm>
            <a:off x="609600" y="1143000"/>
            <a:ext cx="8250238" cy="44958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CurrCondDisplay</a:t>
            </a:r>
            <a:r>
              <a:rPr lang="en-US" altLang="en-US" sz="2000" dirty="0">
                <a:latin typeface="Courier" pitchFamily="49" charset="0"/>
              </a:rPr>
              <a:t> : Observer {</a:t>
            </a:r>
          </a:p>
          <a:p>
            <a:pPr marL="0" indent="0">
              <a:buFont typeface="Wingdings" panose="05000000000000000000" pitchFamily="2" charset="2"/>
              <a:buNone/>
            </a:pPr>
            <a:r>
              <a:rPr lang="en-US" altLang="en-US" sz="2000" dirty="0">
                <a:latin typeface="Courier" pitchFamily="49" charset="0"/>
              </a:rPr>
              <a:t>  private Subject </a:t>
            </a:r>
            <a:r>
              <a:rPr lang="en-US" altLang="en-US" sz="2000" dirty="0" err="1">
                <a:latin typeface="Courier" pitchFamily="49" charset="0"/>
              </a:rPr>
              <a:t>weatherData</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a:t>
            </a:r>
            <a:r>
              <a:rPr lang="en-US" altLang="en-US" sz="2000" dirty="0" err="1">
                <a:latin typeface="Courier" pitchFamily="49" charset="0"/>
              </a:rPr>
              <a:t>CurrCondDisplay</a:t>
            </a:r>
            <a:r>
              <a:rPr lang="en-US" altLang="en-US" sz="2000" dirty="0">
                <a:latin typeface="Courier" pitchFamily="49" charset="0"/>
              </a:rPr>
              <a:t>(Subject wd)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this.weatherData</a:t>
            </a:r>
            <a:r>
              <a:rPr lang="en-US" altLang="en-US" sz="2000" dirty="0">
                <a:latin typeface="Courier" pitchFamily="49" charset="0"/>
              </a:rPr>
              <a:t> = wd;</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weatherData.registerObserver</a:t>
            </a:r>
            <a:r>
              <a:rPr lang="en-US" altLang="en-US" sz="2000" dirty="0">
                <a:latin typeface="Courier" pitchFamily="49" charset="0"/>
              </a:rPr>
              <a:t>(this);</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update(double temp, double hum, double </a:t>
            </a:r>
            <a:r>
              <a:rPr lang="en-US" altLang="en-US" sz="2000" dirty="0" err="1">
                <a:latin typeface="Courier" pitchFamily="49" charset="0"/>
              </a:rPr>
              <a:t>pres</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update values for display</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D79541AA-8D19-0D75-9913-1BCB0CCE67E4}"/>
              </a:ext>
            </a:extLst>
          </p:cNvPr>
          <p:cNvSpPr/>
          <p:nvPr/>
        </p:nvSpPr>
        <p:spPr bwMode="auto">
          <a:xfrm>
            <a:off x="3958590" y="1221179"/>
            <a:ext cx="1760220" cy="25037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848B3837-09F3-52C1-2DC4-07158B1BB7CD}"/>
              </a:ext>
            </a:extLst>
          </p:cNvPr>
          <p:cNvSpPr/>
          <p:nvPr/>
        </p:nvSpPr>
        <p:spPr bwMode="auto">
          <a:xfrm>
            <a:off x="762000" y="1537360"/>
            <a:ext cx="4495800" cy="25037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9523AF3B-8BFD-5E8E-2A0D-D21C428BD23B}"/>
              </a:ext>
            </a:extLst>
          </p:cNvPr>
          <p:cNvSpPr/>
          <p:nvPr/>
        </p:nvSpPr>
        <p:spPr bwMode="auto">
          <a:xfrm>
            <a:off x="1219200" y="2952256"/>
            <a:ext cx="5486400" cy="40054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606D3D23-523D-89BE-FE9D-FBA3E1943981}"/>
              </a:ext>
            </a:extLst>
          </p:cNvPr>
          <p:cNvSpPr/>
          <p:nvPr/>
        </p:nvSpPr>
        <p:spPr bwMode="auto">
          <a:xfrm>
            <a:off x="990600" y="4109850"/>
            <a:ext cx="28194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pic>
        <p:nvPicPr>
          <p:cNvPr id="16" name="Audio 15">
            <a:hlinkClick r:id="" action="ppaction://media"/>
            <a:extLst>
              <a:ext uri="{FF2B5EF4-FFF2-40B4-BE49-F238E27FC236}">
                <a16:creationId xmlns:a16="http://schemas.microsoft.com/office/drawing/2014/main" id="{1D66ABEA-CC8A-6349-2FD1-422CF283783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3" name="Rectangle 12">
            <a:extLst>
              <a:ext uri="{FF2B5EF4-FFF2-40B4-BE49-F238E27FC236}">
                <a16:creationId xmlns:a16="http://schemas.microsoft.com/office/drawing/2014/main" id="{C4B818D2-F00C-E8AB-00A7-EB6E8AAF196D}"/>
              </a:ext>
            </a:extLst>
          </p:cNvPr>
          <p:cNvSpPr/>
          <p:nvPr/>
        </p:nvSpPr>
        <p:spPr bwMode="auto">
          <a:xfrm>
            <a:off x="1255816" y="2680853"/>
            <a:ext cx="3468584" cy="2048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3" name="Slide Number Placeholder 3">
            <a:extLst>
              <a:ext uri="{FF2B5EF4-FFF2-40B4-BE49-F238E27FC236}">
                <a16:creationId xmlns:a16="http://schemas.microsoft.com/office/drawing/2014/main" id="{994AD6F8-CFA6-5E80-60D6-4339DE9EC3F1}"/>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15</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71199">
        <p14:gallery dir="l"/>
      </p:transition>
    </mc:Choice>
    <mc:Fallback xmlns="">
      <p:transition spd="slow" advTm="711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6"/>
                </p:tgtEl>
              </p:cMediaNode>
            </p:audio>
          </p:childTnLst>
        </p:cTn>
      </p:par>
    </p:tnLst>
    <p:bldLst>
      <p:bldP spid="4" grpId="0" animBg="1"/>
      <p:bldP spid="5" grpId="0" animBg="1"/>
      <p:bldP spid="6" grpId="0" animBg="1"/>
      <p:bldP spid="7"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Push or Pull?</a:t>
            </a:r>
            <a:endParaRPr lang="en-SG"/>
          </a:p>
        </p:txBody>
      </p:sp>
      <p:sp>
        <p:nvSpPr>
          <p:cNvPr id="32771" name="Content Placeholder 2"/>
          <p:cNvSpPr>
            <a:spLocks noGrp="1"/>
          </p:cNvSpPr>
          <p:nvPr>
            <p:ph idx="1"/>
          </p:nvPr>
        </p:nvSpPr>
        <p:spPr/>
        <p:txBody>
          <a:bodyPr/>
          <a:lstStyle/>
          <a:p>
            <a:r>
              <a:rPr lang="en-US" altLang="en-US" dirty="0"/>
              <a:t>This is the “push” method of notification</a:t>
            </a:r>
          </a:p>
          <a:p>
            <a:pPr lvl="1"/>
            <a:r>
              <a:rPr lang="en-US" altLang="en-US" dirty="0"/>
              <a:t>Whenever there is an update, the Subject pushes ALL the data to all subscribers</a:t>
            </a:r>
          </a:p>
          <a:p>
            <a:r>
              <a:rPr lang="en-US" altLang="en-US" dirty="0"/>
              <a:t>You can also use the “pull” method</a:t>
            </a:r>
          </a:p>
          <a:p>
            <a:pPr lvl="1"/>
            <a:r>
              <a:rPr lang="en-US" altLang="en-US" dirty="0"/>
              <a:t>Whenever there is an update, the subject calls </a:t>
            </a:r>
            <a:r>
              <a:rPr lang="en-US" altLang="en-US" dirty="0">
                <a:latin typeface="Courier New" panose="02070309020205020404" pitchFamily="49" charset="0"/>
                <a:cs typeface="Courier New" panose="02070309020205020404" pitchFamily="49" charset="0"/>
              </a:rPr>
              <a:t>update()</a:t>
            </a:r>
            <a:r>
              <a:rPr lang="en-US" altLang="en-US" dirty="0"/>
              <a:t> on all subscribers with no arguments</a:t>
            </a:r>
          </a:p>
          <a:p>
            <a:pPr lvl="1"/>
            <a:r>
              <a:rPr lang="en-US" altLang="en-US" dirty="0"/>
              <a:t>Each subscriber then retrieves the relevant information from the subject</a:t>
            </a:r>
            <a:endParaRPr lang="en-SG" altLang="en-US" dirty="0"/>
          </a:p>
        </p:txBody>
      </p:sp>
      <p:pic>
        <p:nvPicPr>
          <p:cNvPr id="6" name="Audio 5">
            <a:hlinkClick r:id="" action="ppaction://media"/>
            <a:extLst>
              <a:ext uri="{FF2B5EF4-FFF2-40B4-BE49-F238E27FC236}">
                <a16:creationId xmlns:a16="http://schemas.microsoft.com/office/drawing/2014/main" id="{73EA4E30-53BA-96B6-5C38-16FB1D21215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DE7D2DCB-980B-D3EC-E687-CB705970F8BA}"/>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16</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68127">
        <p14:gallery dir="l"/>
      </p:transition>
    </mc:Choice>
    <mc:Fallback xmlns="">
      <p:transition spd="slow" advTm="681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771">
                                            <p:txEl>
                                              <p:pRg st="2" end="2"/>
                                            </p:txEl>
                                          </p:spTgt>
                                        </p:tgtEl>
                                        <p:attrNameLst>
                                          <p:attrName>style.visibility</p:attrName>
                                        </p:attrNameLst>
                                      </p:cBhvr>
                                      <p:to>
                                        <p:strVal val="visible"/>
                                      </p:to>
                                    </p:set>
                                    <p:animEffect transition="in" filter="fade">
                                      <p:cBhvr>
                                        <p:cTn id="11" dur="500"/>
                                        <p:tgtEl>
                                          <p:spTgt spid="32771">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2771">
                                            <p:txEl>
                                              <p:pRg st="3" end="3"/>
                                            </p:txEl>
                                          </p:spTgt>
                                        </p:tgtEl>
                                        <p:attrNameLst>
                                          <p:attrName>style.visibility</p:attrName>
                                        </p:attrNameLst>
                                      </p:cBhvr>
                                      <p:to>
                                        <p:strVal val="visible"/>
                                      </p:to>
                                    </p:set>
                                    <p:animEffect transition="in" filter="fade">
                                      <p:cBhvr>
                                        <p:cTn id="14" dur="500"/>
                                        <p:tgtEl>
                                          <p:spTgt spid="32771">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2771">
                                            <p:txEl>
                                              <p:pRg st="4" end="4"/>
                                            </p:txEl>
                                          </p:spTgt>
                                        </p:tgtEl>
                                        <p:attrNameLst>
                                          <p:attrName>style.visibility</p:attrName>
                                        </p:attrNameLst>
                                      </p:cBhvr>
                                      <p:to>
                                        <p:strVal val="visible"/>
                                      </p:to>
                                    </p:set>
                                    <p:animEffect transition="in" filter="fade">
                                      <p:cBhvr>
                                        <p:cTn id="17" dur="500"/>
                                        <p:tgtEl>
                                          <p:spTgt spid="327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446314" y="4615543"/>
            <a:ext cx="8077200" cy="1447800"/>
          </a:xfrm>
          <a:prstGeom prst="rect">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30723" name="Content Placeholder 2"/>
          <p:cNvSpPr>
            <a:spLocks noGrp="1"/>
          </p:cNvSpPr>
          <p:nvPr>
            <p:ph idx="1"/>
          </p:nvPr>
        </p:nvSpPr>
        <p:spPr>
          <a:xfrm>
            <a:off x="381000" y="914400"/>
            <a:ext cx="8153400" cy="5181600"/>
          </a:xfrm>
        </p:spPr>
        <p:txBody>
          <a:bodyPr/>
          <a:lstStyle/>
          <a:p>
            <a:r>
              <a:rPr lang="en-US" altLang="en-US" dirty="0"/>
              <a:t>Subject does not know the details of observers</a:t>
            </a:r>
          </a:p>
          <a:p>
            <a:pPr lvl="1"/>
            <a:r>
              <a:rPr lang="en-US" altLang="en-US" dirty="0"/>
              <a:t>It only knows that all observers implement an interface</a:t>
            </a:r>
          </a:p>
          <a:p>
            <a:pPr lvl="1"/>
            <a:r>
              <a:rPr lang="en-US" altLang="en-US" dirty="0"/>
              <a:t>We can now add new types of Observers (e.g., a new weather display) without affecting the Subject</a:t>
            </a:r>
          </a:p>
          <a:p>
            <a:pPr lvl="1"/>
            <a:r>
              <a:rPr lang="en-US" altLang="en-US" dirty="0"/>
              <a:t>Since subject and observers are decoupled, we can add and remove observers at runtime</a:t>
            </a:r>
          </a:p>
          <a:p>
            <a:pPr lvl="1"/>
            <a:endParaRPr lang="en-US" altLang="en-US" dirty="0"/>
          </a:p>
          <a:p>
            <a:pPr algn="ctr">
              <a:buFont typeface="Wingdings" panose="05000000000000000000" pitchFamily="2" charset="2"/>
              <a:buNone/>
            </a:pPr>
            <a:r>
              <a:rPr lang="en-US" altLang="en-US" dirty="0"/>
              <a:t>Principle: "Strive for loosely coupled designs between objects that interact"</a:t>
            </a:r>
          </a:p>
        </p:txBody>
      </p:sp>
      <p:sp>
        <p:nvSpPr>
          <p:cNvPr id="2" name="Title 1"/>
          <p:cNvSpPr>
            <a:spLocks noGrp="1"/>
          </p:cNvSpPr>
          <p:nvPr>
            <p:ph type="title"/>
          </p:nvPr>
        </p:nvSpPr>
        <p:spPr/>
        <p:txBody>
          <a:bodyPr/>
          <a:lstStyle/>
          <a:p>
            <a:pPr>
              <a:defRPr/>
            </a:pPr>
            <a:r>
              <a:rPr lang="en-US"/>
              <a:t>What Have We Achieved?</a:t>
            </a:r>
            <a:endParaRPr lang="en-SG"/>
          </a:p>
        </p:txBody>
      </p:sp>
      <p:pic>
        <p:nvPicPr>
          <p:cNvPr id="11" name="Audio 10">
            <a:hlinkClick r:id="" action="ppaction://media"/>
            <a:extLst>
              <a:ext uri="{FF2B5EF4-FFF2-40B4-BE49-F238E27FC236}">
                <a16:creationId xmlns:a16="http://schemas.microsoft.com/office/drawing/2014/main" id="{739984AE-CCE4-45BD-BF6F-020CA02B09E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7002B869-B450-F71E-5C7D-2CAF69D10B85}"/>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17</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113442">
        <p14:gallery dir="l"/>
      </p:transition>
    </mc:Choice>
    <mc:Fallback xmlns="">
      <p:transition spd="slow" advTm="1134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723">
                                            <p:txEl>
                                              <p:pRg st="1" end="1"/>
                                            </p:txEl>
                                          </p:spTgt>
                                        </p:tgtEl>
                                        <p:attrNameLst>
                                          <p:attrName>style.visibility</p:attrName>
                                        </p:attrNameLst>
                                      </p:cBhvr>
                                      <p:to>
                                        <p:strVal val="visible"/>
                                      </p:to>
                                    </p:set>
                                    <p:animEffect transition="in" filter="fade">
                                      <p:cBhvr>
                                        <p:cTn id="16" dur="500"/>
                                        <p:tgtEl>
                                          <p:spTgt spid="3072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23">
                                            <p:txEl>
                                              <p:pRg st="2" end="2"/>
                                            </p:txEl>
                                          </p:spTgt>
                                        </p:tgtEl>
                                        <p:attrNameLst>
                                          <p:attrName>style.visibility</p:attrName>
                                        </p:attrNameLst>
                                      </p:cBhvr>
                                      <p:to>
                                        <p:strVal val="visible"/>
                                      </p:to>
                                    </p:set>
                                    <p:animEffect transition="in" filter="fade">
                                      <p:cBhvr>
                                        <p:cTn id="21" dur="500"/>
                                        <p:tgtEl>
                                          <p:spTgt spid="3072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23">
                                            <p:txEl>
                                              <p:pRg st="3" end="3"/>
                                            </p:txEl>
                                          </p:spTgt>
                                        </p:tgtEl>
                                        <p:attrNameLst>
                                          <p:attrName>style.visibility</p:attrName>
                                        </p:attrNameLst>
                                      </p:cBhvr>
                                      <p:to>
                                        <p:strVal val="visible"/>
                                      </p:to>
                                    </p:set>
                                    <p:animEffect transition="in" filter="fade">
                                      <p:cBhvr>
                                        <p:cTn id="26" dur="500"/>
                                        <p:tgtEl>
                                          <p:spTgt spid="3072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30723">
                                            <p:txEl>
                                              <p:pRg st="5" end="5"/>
                                            </p:txEl>
                                          </p:spTgt>
                                        </p:tgtEl>
                                        <p:attrNameLst>
                                          <p:attrName>style.visibility</p:attrName>
                                        </p:attrNameLst>
                                      </p:cBhvr>
                                      <p:to>
                                        <p:strVal val="visible"/>
                                      </p:to>
                                    </p:set>
                                    <p:animEffect transition="in" filter="fade">
                                      <p:cBhvr>
                                        <p:cTn id="34"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1"/>
                </p:tgtEl>
              </p:cMediaNode>
            </p:audio>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Observer design pattern</a:t>
            </a:r>
          </a:p>
          <a:p>
            <a:pPr lvl="1"/>
            <a:endParaRPr lang="en-US" altLang="en-US" dirty="0"/>
          </a:p>
          <a:p>
            <a:r>
              <a:rPr lang="en-US" altLang="en-US" dirty="0"/>
              <a:t>Design Principle</a:t>
            </a:r>
          </a:p>
          <a:p>
            <a:pPr lvl="1"/>
            <a:r>
              <a:rPr lang="en-US" altLang="en-US" dirty="0"/>
              <a:t>Strive for loosely coupled designs</a:t>
            </a:r>
          </a:p>
          <a:p>
            <a:pPr lvl="1"/>
            <a:endParaRPr lang="en-US" altLang="en-US" dirty="0"/>
          </a:p>
          <a:p>
            <a:r>
              <a:rPr lang="en-US" altLang="en-US" dirty="0"/>
              <a:t>Next: The Iterator design pattern</a:t>
            </a:r>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Audio 3">
            <a:hlinkClick r:id="" action="ppaction://media"/>
            <a:extLst>
              <a:ext uri="{FF2B5EF4-FFF2-40B4-BE49-F238E27FC236}">
                <a16:creationId xmlns:a16="http://schemas.microsoft.com/office/drawing/2014/main" id="{4DEE716B-9FF4-29B3-2A21-97E6A0D1E42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2" name="Slide Number Placeholder 3">
            <a:extLst>
              <a:ext uri="{FF2B5EF4-FFF2-40B4-BE49-F238E27FC236}">
                <a16:creationId xmlns:a16="http://schemas.microsoft.com/office/drawing/2014/main" id="{017FA2B6-9213-E07B-0BF2-E6CF77B586A2}"/>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18</a:t>
            </a:fld>
            <a:endParaRPr kumimoji="0" lang="en-US" altLang="en-US" sz="1200" b="0" dirty="0"/>
          </a:p>
        </p:txBody>
      </p:sp>
    </p:spTree>
    <p:custDataLst>
      <p:tags r:id="rId1"/>
    </p:custDataLst>
    <p:extLst>
      <p:ext uri="{BB962C8B-B14F-4D97-AF65-F5344CB8AC3E}">
        <p14:creationId xmlns:p14="http://schemas.microsoft.com/office/powerpoint/2010/main" val="2186019429"/>
      </p:ext>
    </p:extLst>
  </p:cSld>
  <p:clrMapOvr>
    <a:masterClrMapping/>
  </p:clrMapOvr>
  <mc:AlternateContent xmlns:mc="http://schemas.openxmlformats.org/markup-compatibility/2006" xmlns:p14="http://schemas.microsoft.com/office/powerpoint/2010/main">
    <mc:Choice Requires="p14">
      <p:transition spd="slow" advTm="34000">
        <p14:gallery dir="l"/>
      </p:transition>
    </mc:Choice>
    <mc:Fallback xmlns="">
      <p:transition spd="slow" advTm="3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0051">
                                            <p:txEl>
                                              <p:pRg st="5" end="5"/>
                                            </p:txEl>
                                          </p:spTgt>
                                        </p:tgtEl>
                                        <p:attrNameLst>
                                          <p:attrName>style.visibility</p:attrName>
                                        </p:attrNameLst>
                                      </p:cBhvr>
                                      <p:to>
                                        <p:strVal val="visible"/>
                                      </p:to>
                                    </p:set>
                                    <p:animEffect transition="in" filter="fade">
                                      <p:cBhvr>
                                        <p:cTn id="11" dur="500"/>
                                        <p:tgtEl>
                                          <p:spTgt spid="1300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Example Problem – Weather Station</a:t>
            </a:r>
            <a:endParaRPr lang="en-SG" dirty="0"/>
          </a:p>
        </p:txBody>
      </p:sp>
      <p:sp>
        <p:nvSpPr>
          <p:cNvPr id="17411" name="Content Placeholder 2"/>
          <p:cNvSpPr>
            <a:spLocks noGrp="1"/>
          </p:cNvSpPr>
          <p:nvPr>
            <p:ph idx="1"/>
          </p:nvPr>
        </p:nvSpPr>
        <p:spPr/>
        <p:txBody>
          <a:bodyPr/>
          <a:lstStyle/>
          <a:p>
            <a:r>
              <a:rPr lang="en-US" altLang="en-US" dirty="0"/>
              <a:t>Weather-O-Rama, Inc., is an Internet-based weather monitoring station</a:t>
            </a:r>
          </a:p>
          <a:p>
            <a:r>
              <a:rPr lang="en-US" altLang="en-US" dirty="0"/>
              <a:t>They are hiring you to create an application with 3 real-time display elements:</a:t>
            </a:r>
          </a:p>
          <a:p>
            <a:pPr lvl="1"/>
            <a:r>
              <a:rPr lang="en-US" altLang="en-US" dirty="0"/>
              <a:t>Current conditions</a:t>
            </a:r>
          </a:p>
          <a:p>
            <a:pPr lvl="1"/>
            <a:r>
              <a:rPr lang="en-US" altLang="en-US" dirty="0"/>
              <a:t>Weather statistics</a:t>
            </a:r>
          </a:p>
          <a:p>
            <a:pPr lvl="1"/>
            <a:r>
              <a:rPr lang="en-US" altLang="en-US" dirty="0"/>
              <a:t>Simple forecast</a:t>
            </a:r>
          </a:p>
          <a:p>
            <a:r>
              <a:rPr lang="en-US" altLang="en-US" dirty="0"/>
              <a:t>You are provided with a </a:t>
            </a:r>
            <a:r>
              <a:rPr lang="en-US" altLang="en-US" dirty="0" err="1"/>
              <a:t>WeatherData</a:t>
            </a:r>
            <a:r>
              <a:rPr lang="en-US" altLang="en-US" dirty="0"/>
              <a:t> object that is updated whenever the weather data changes</a:t>
            </a:r>
            <a:endParaRPr lang="en-SG" altLang="en-US" dirty="0"/>
          </a:p>
        </p:txBody>
      </p:sp>
      <p:sp>
        <p:nvSpPr>
          <p:cNvPr id="17412"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2</a:t>
            </a:fld>
            <a:endParaRPr kumimoji="0" lang="en-US" altLang="en-US" sz="1200" b="0" dirty="0"/>
          </a:p>
        </p:txBody>
      </p:sp>
      <p:pic>
        <p:nvPicPr>
          <p:cNvPr id="5" name="Audio 4">
            <a:hlinkClick r:id="" action="ppaction://media"/>
            <a:extLst>
              <a:ext uri="{FF2B5EF4-FFF2-40B4-BE49-F238E27FC236}">
                <a16:creationId xmlns:a16="http://schemas.microsoft.com/office/drawing/2014/main" id="{D3B85332-1B24-26FC-2B68-B33FAA4B53D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55467">
        <p14:gallery dir="l"/>
      </p:transition>
    </mc:Choice>
    <mc:Fallback xmlns="">
      <p:transition spd="slow" advTm="554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411">
                                            <p:txEl>
                                              <p:pRg st="5" end="5"/>
                                            </p:txEl>
                                          </p:spTgt>
                                        </p:tgtEl>
                                        <p:attrNameLst>
                                          <p:attrName>style.visibility</p:attrName>
                                        </p:attrNameLst>
                                      </p:cBhvr>
                                      <p:to>
                                        <p:strVal val="visible"/>
                                      </p:to>
                                    </p:set>
                                    <p:animEffect transition="in" filter="fade">
                                      <p:cBhvr>
                                        <p:cTn id="11" dur="5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Example Problem – Weather Station</a:t>
            </a:r>
            <a:endParaRPr lang="en-SG" dirty="0"/>
          </a:p>
        </p:txBody>
      </p:sp>
      <p:pic>
        <p:nvPicPr>
          <p:cNvPr id="18436"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7175" y="838200"/>
            <a:ext cx="86296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5"/>
          <p:cNvSpPr txBox="1">
            <a:spLocks noChangeArrowheads="1"/>
          </p:cNvSpPr>
          <p:nvPr/>
        </p:nvSpPr>
        <p:spPr bwMode="auto">
          <a:xfrm>
            <a:off x="990600" y="6000750"/>
            <a:ext cx="7467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200" b="0" dirty="0">
                <a:solidFill>
                  <a:srgbClr val="000099"/>
                </a:solidFill>
                <a:latin typeface="Verdana" panose="020B0604030504040204" pitchFamily="34" charset="0"/>
              </a:rPr>
              <a:t>Image from Eric Freeman and Elisabeth Freeman, “</a:t>
            </a:r>
            <a:r>
              <a:rPr kumimoji="0" lang="en-US" altLang="en-US" sz="1200" b="0" i="1" dirty="0">
                <a:solidFill>
                  <a:srgbClr val="000099"/>
                </a:solidFill>
                <a:latin typeface="Verdana" panose="020B0604030504040204" pitchFamily="34" charset="0"/>
              </a:rPr>
              <a:t>Head First Design Patterns</a:t>
            </a:r>
            <a:r>
              <a:rPr kumimoji="0" lang="en-US" altLang="en-US" sz="1200" b="0" dirty="0">
                <a:solidFill>
                  <a:srgbClr val="000099"/>
                </a:solidFill>
                <a:latin typeface="Verdana" panose="020B0604030504040204" pitchFamily="34" charset="0"/>
              </a:rPr>
              <a:t>”, O’Reilly, 2004</a:t>
            </a:r>
          </a:p>
          <a:p>
            <a:pPr>
              <a:spcBef>
                <a:spcPct val="0"/>
              </a:spcBef>
              <a:buClrTx/>
              <a:buSzTx/>
              <a:buFontTx/>
              <a:buNone/>
            </a:pPr>
            <a:r>
              <a:rPr kumimoji="0" lang="en-US" altLang="en-US" sz="2400" b="0" dirty="0">
                <a:latin typeface="Verdana" panose="020B0604030504040204" pitchFamily="34" charset="0"/>
              </a:rPr>
              <a:t> </a:t>
            </a:r>
            <a:endParaRPr kumimoji="0" lang="en-SG" altLang="en-US" sz="2400" b="0" dirty="0">
              <a:latin typeface="Verdana" panose="020B0604030504040204" pitchFamily="34" charset="0"/>
            </a:endParaRPr>
          </a:p>
        </p:txBody>
      </p:sp>
      <p:sp>
        <p:nvSpPr>
          <p:cNvPr id="4" name="Arrow: Down 3">
            <a:extLst>
              <a:ext uri="{FF2B5EF4-FFF2-40B4-BE49-F238E27FC236}">
                <a16:creationId xmlns:a16="http://schemas.microsoft.com/office/drawing/2014/main" id="{543A5038-6D7E-ED1E-1996-C19A1CC35999}"/>
              </a:ext>
            </a:extLst>
          </p:cNvPr>
          <p:cNvSpPr/>
          <p:nvPr/>
        </p:nvSpPr>
        <p:spPr bwMode="auto">
          <a:xfrm>
            <a:off x="2524496" y="1771650"/>
            <a:ext cx="609600" cy="914400"/>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Arrow: Down 4">
            <a:extLst>
              <a:ext uri="{FF2B5EF4-FFF2-40B4-BE49-F238E27FC236}">
                <a16:creationId xmlns:a16="http://schemas.microsoft.com/office/drawing/2014/main" id="{D2F58F78-6F8C-ED59-E9D4-9745E8474CB7}"/>
              </a:ext>
            </a:extLst>
          </p:cNvPr>
          <p:cNvSpPr/>
          <p:nvPr/>
        </p:nvSpPr>
        <p:spPr bwMode="auto">
          <a:xfrm>
            <a:off x="5067300" y="1771650"/>
            <a:ext cx="609600" cy="914400"/>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Arrow: Down 5">
            <a:extLst>
              <a:ext uri="{FF2B5EF4-FFF2-40B4-BE49-F238E27FC236}">
                <a16:creationId xmlns:a16="http://schemas.microsoft.com/office/drawing/2014/main" id="{65E72D8B-AD55-5085-2DCF-C6CA0A38B3F0}"/>
              </a:ext>
            </a:extLst>
          </p:cNvPr>
          <p:cNvSpPr/>
          <p:nvPr/>
        </p:nvSpPr>
        <p:spPr bwMode="auto">
          <a:xfrm rot="10800000">
            <a:off x="7620000" y="4939145"/>
            <a:ext cx="609600" cy="914400"/>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0482D466-EB2C-4593-790D-77E04355C00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8007DAA6-03D3-3C03-F3F7-948EF0A398ED}"/>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3</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5339">
        <p14:gallery dir="l"/>
      </p:transition>
    </mc:Choice>
    <mc:Fallback xmlns="">
      <p:transition spd="slow" advTm="353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The WeatherData Class</a:t>
            </a:r>
            <a:endParaRPr lang="en-SG"/>
          </a:p>
        </p:txBody>
      </p:sp>
      <p:sp>
        <p:nvSpPr>
          <p:cNvPr id="19460" name="Content Placeholder 2"/>
          <p:cNvSpPr>
            <a:spLocks noGrp="1"/>
          </p:cNvSpPr>
          <p:nvPr>
            <p:ph idx="1"/>
          </p:nvPr>
        </p:nvSpPr>
        <p:spPr>
          <a:xfrm>
            <a:off x="649288" y="3657600"/>
            <a:ext cx="7848600" cy="1828800"/>
          </a:xfrm>
          <a:ln>
            <a:solidFill>
              <a:schemeClr val="tx1"/>
            </a:solidFill>
            <a:miter lim="800000"/>
            <a:headEnd/>
            <a:tailEnd/>
          </a:ln>
        </p:spPr>
        <p:txBody>
          <a:bodyPr/>
          <a:lstStyle/>
          <a:p>
            <a:pPr marL="0" indent="0">
              <a:buFont typeface="Wingdings" panose="05000000000000000000" pitchFamily="2" charset="2"/>
              <a:buNone/>
            </a:pPr>
            <a:r>
              <a:rPr lang="en-US" altLang="en-US" sz="2000" dirty="0">
                <a:solidFill>
                  <a:srgbClr val="0033CC"/>
                </a:solidFill>
                <a:latin typeface="Courier" pitchFamily="49" charset="0"/>
              </a:rPr>
              <a:t>// This method gets called whenever the weather</a:t>
            </a:r>
          </a:p>
          <a:p>
            <a:pPr marL="0" indent="0">
              <a:buFont typeface="Wingdings" panose="05000000000000000000" pitchFamily="2" charset="2"/>
              <a:buNone/>
            </a:pPr>
            <a:r>
              <a:rPr lang="en-US" altLang="en-US" sz="2000" dirty="0">
                <a:solidFill>
                  <a:srgbClr val="0033CC"/>
                </a:solidFill>
                <a:latin typeface="Courier" pitchFamily="49" charset="0"/>
              </a:rPr>
              <a:t>//   measurements have been updated</a:t>
            </a:r>
          </a:p>
          <a:p>
            <a:pPr marL="0" indent="0">
              <a:buFont typeface="Wingdings" panose="05000000000000000000" pitchFamily="2" charset="2"/>
              <a:buNone/>
            </a:pPr>
            <a:r>
              <a:rPr lang="en-US" altLang="en-US" sz="2000" dirty="0">
                <a:latin typeface="Courier" pitchFamily="49" charset="0"/>
              </a:rPr>
              <a:t>public void </a:t>
            </a:r>
            <a:r>
              <a:rPr lang="en-US" altLang="en-US" sz="2000" dirty="0" err="1">
                <a:latin typeface="Courier" pitchFamily="49" charset="0"/>
              </a:rPr>
              <a:t>measurementsChanged</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your code goes here</a:t>
            </a:r>
          </a:p>
          <a:p>
            <a:pPr marL="0" indent="0">
              <a:buFont typeface="Wingdings" panose="05000000000000000000" pitchFamily="2" charset="2"/>
              <a:buNone/>
            </a:pPr>
            <a:r>
              <a:rPr lang="en-US" altLang="en-US" sz="2000" dirty="0">
                <a:latin typeface="Courier" pitchFamily="49" charset="0"/>
              </a:rPr>
              <a:t>}</a:t>
            </a:r>
          </a:p>
        </p:txBody>
      </p:sp>
      <p:pic>
        <p:nvPicPr>
          <p:cNvPr id="1946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082675"/>
            <a:ext cx="3203575" cy="194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462" name="Straight Arrow Connector 6"/>
          <p:cNvCxnSpPr>
            <a:cxnSpLocks noChangeShapeType="1"/>
            <a:stCxn id="19460" idx="0"/>
          </p:cNvCxnSpPr>
          <p:nvPr/>
        </p:nvCxnSpPr>
        <p:spPr bwMode="auto">
          <a:xfrm flipV="1">
            <a:off x="4573588" y="2819400"/>
            <a:ext cx="0" cy="838200"/>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4" name="Rectangle 3">
            <a:extLst>
              <a:ext uri="{FF2B5EF4-FFF2-40B4-BE49-F238E27FC236}">
                <a16:creationId xmlns:a16="http://schemas.microsoft.com/office/drawing/2014/main" id="{9DEA47E4-A1DB-736E-86CF-8E08E8FD4402}"/>
              </a:ext>
            </a:extLst>
          </p:cNvPr>
          <p:cNvSpPr/>
          <p:nvPr/>
        </p:nvSpPr>
        <p:spPr bwMode="auto">
          <a:xfrm>
            <a:off x="3048000" y="1524000"/>
            <a:ext cx="2209779" cy="9906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6" name="Audio 5">
            <a:hlinkClick r:id="" action="ppaction://media"/>
            <a:extLst>
              <a:ext uri="{FF2B5EF4-FFF2-40B4-BE49-F238E27FC236}">
                <a16:creationId xmlns:a16="http://schemas.microsoft.com/office/drawing/2014/main" id="{7DC3A52F-826C-1031-FF3C-9F14CB8C11A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6734F6C6-16F2-287D-8D98-0F9D2A0148C9}"/>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4</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8454">
        <p14:gallery dir="l"/>
      </p:transition>
    </mc:Choice>
    <mc:Fallback xmlns="">
      <p:transition spd="slow" advTm="584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9460">
                                            <p:bg/>
                                          </p:spTgt>
                                        </p:tgtEl>
                                        <p:attrNameLst>
                                          <p:attrName>style.visibility</p:attrName>
                                        </p:attrNameLst>
                                      </p:cBhvr>
                                      <p:to>
                                        <p:strVal val="visible"/>
                                      </p:to>
                                    </p:set>
                                    <p:animEffect transition="in" filter="wipe(down)">
                                      <p:cBhvr>
                                        <p:cTn id="16" dur="500"/>
                                        <p:tgtEl>
                                          <p:spTgt spid="19460">
                                            <p:bg/>
                                          </p:spTgt>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9462"/>
                                        </p:tgtEl>
                                        <p:attrNameLst>
                                          <p:attrName>style.visibility</p:attrName>
                                        </p:attrNameLst>
                                      </p:cBhvr>
                                      <p:to>
                                        <p:strVal val="visible"/>
                                      </p:to>
                                    </p:set>
                                    <p:animEffect transition="in" filter="wipe(down)">
                                      <p:cBhvr>
                                        <p:cTn id="20" dur="500"/>
                                        <p:tgtEl>
                                          <p:spTgt spid="1946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9460">
                                            <p:txEl>
                                              <p:pRg st="0" end="0"/>
                                            </p:txEl>
                                          </p:spTgt>
                                        </p:tgtEl>
                                        <p:attrNameLst>
                                          <p:attrName>style.visibility</p:attrName>
                                        </p:attrNameLst>
                                      </p:cBhvr>
                                      <p:to>
                                        <p:strVal val="visible"/>
                                      </p:to>
                                    </p:set>
                                    <p:animEffect transition="in" filter="fade">
                                      <p:cBhvr>
                                        <p:cTn id="24" dur="500"/>
                                        <p:tgtEl>
                                          <p:spTgt spid="19460">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460">
                                            <p:txEl>
                                              <p:pRg st="1" end="1"/>
                                            </p:txEl>
                                          </p:spTgt>
                                        </p:tgtEl>
                                        <p:attrNameLst>
                                          <p:attrName>style.visibility</p:attrName>
                                        </p:attrNameLst>
                                      </p:cBhvr>
                                      <p:to>
                                        <p:strVal val="visible"/>
                                      </p:to>
                                    </p:set>
                                    <p:animEffect transition="in" filter="fade">
                                      <p:cBhvr>
                                        <p:cTn id="27" dur="500"/>
                                        <p:tgtEl>
                                          <p:spTgt spid="19460">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460">
                                            <p:txEl>
                                              <p:pRg st="2" end="2"/>
                                            </p:txEl>
                                          </p:spTgt>
                                        </p:tgtEl>
                                        <p:attrNameLst>
                                          <p:attrName>style.visibility</p:attrName>
                                        </p:attrNameLst>
                                      </p:cBhvr>
                                      <p:to>
                                        <p:strVal val="visible"/>
                                      </p:to>
                                    </p:set>
                                    <p:animEffect transition="in" filter="fade">
                                      <p:cBhvr>
                                        <p:cTn id="30" dur="500"/>
                                        <p:tgtEl>
                                          <p:spTgt spid="19460">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9460">
                                            <p:txEl>
                                              <p:pRg st="3" end="3"/>
                                            </p:txEl>
                                          </p:spTgt>
                                        </p:tgtEl>
                                        <p:attrNameLst>
                                          <p:attrName>style.visibility</p:attrName>
                                        </p:attrNameLst>
                                      </p:cBhvr>
                                      <p:to>
                                        <p:strVal val="visible"/>
                                      </p:to>
                                    </p:set>
                                    <p:animEffect transition="in" filter="fade">
                                      <p:cBhvr>
                                        <p:cTn id="33" dur="500"/>
                                        <p:tgtEl>
                                          <p:spTgt spid="19460">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9460">
                                            <p:txEl>
                                              <p:pRg st="4" end="4"/>
                                            </p:txEl>
                                          </p:spTgt>
                                        </p:tgtEl>
                                        <p:attrNameLst>
                                          <p:attrName>style.visibility</p:attrName>
                                        </p:attrNameLst>
                                      </p:cBhvr>
                                      <p:to>
                                        <p:strVal val="visible"/>
                                      </p:to>
                                    </p:set>
                                    <p:animEffect transition="in" filter="fade">
                                      <p:cBhvr>
                                        <p:cTn id="36" dur="500"/>
                                        <p:tgtEl>
                                          <p:spTgt spid="194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6"/>
                </p:tgtEl>
              </p:cMediaNode>
            </p:audio>
          </p:childTnLst>
        </p:cTn>
      </p:par>
    </p:tnLst>
    <p:bldLst>
      <p:bldP spid="19460" grpId="0" uiExpand="1" build="p"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Content Placeholder 2"/>
          <p:cNvSpPr txBox="1">
            <a:spLocks/>
          </p:cNvSpPr>
          <p:nvPr/>
        </p:nvSpPr>
        <p:spPr bwMode="auto">
          <a:xfrm>
            <a:off x="381000" y="9144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What do you think of this design?</a:t>
            </a:r>
            <a:endParaRPr lang="en-SG" altLang="en-US" dirty="0"/>
          </a:p>
        </p:txBody>
      </p:sp>
      <p:sp>
        <p:nvSpPr>
          <p:cNvPr id="20484" name="Content Placeholder 2"/>
          <p:cNvSpPr>
            <a:spLocks noGrp="1"/>
          </p:cNvSpPr>
          <p:nvPr>
            <p:ph idx="1"/>
          </p:nvPr>
        </p:nvSpPr>
        <p:spPr>
          <a:xfrm>
            <a:off x="609600" y="990600"/>
            <a:ext cx="7848600" cy="44196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WeatherData</a:t>
            </a: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measurementsChanged</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double temp = </a:t>
            </a:r>
            <a:r>
              <a:rPr lang="en-US" altLang="en-US" sz="2000" dirty="0" err="1">
                <a:latin typeface="Courier" pitchFamily="49" charset="0"/>
              </a:rPr>
              <a:t>getTemperature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double hum = </a:t>
            </a:r>
            <a:r>
              <a:rPr lang="en-US" altLang="en-US" sz="2000" dirty="0" err="1">
                <a:latin typeface="Courier" pitchFamily="49" charset="0"/>
              </a:rPr>
              <a:t>getHumidity</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double </a:t>
            </a:r>
            <a:r>
              <a:rPr lang="en-US" altLang="en-US" sz="2000" dirty="0" err="1">
                <a:latin typeface="Courier" pitchFamily="49" charset="0"/>
              </a:rPr>
              <a:t>pres</a:t>
            </a:r>
            <a:r>
              <a:rPr lang="en-US" altLang="en-US" sz="2000" dirty="0">
                <a:latin typeface="Courier" pitchFamily="49" charset="0"/>
              </a:rPr>
              <a:t> = </a:t>
            </a:r>
            <a:r>
              <a:rPr lang="en-US" altLang="en-US" sz="2000" dirty="0" err="1">
                <a:latin typeface="Courier" pitchFamily="49" charset="0"/>
              </a:rPr>
              <a:t>getPressure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currCondDisplay.update</a:t>
            </a:r>
            <a:r>
              <a:rPr lang="en-US" altLang="en-US" sz="2000" dirty="0">
                <a:latin typeface="Courier" pitchFamily="49" charset="0"/>
              </a:rPr>
              <a:t>(temp, hum, </a:t>
            </a:r>
            <a:r>
              <a:rPr lang="en-US" altLang="en-US" sz="2000" dirty="0" err="1">
                <a:latin typeface="Courier" pitchFamily="49" charset="0"/>
              </a:rPr>
              <a:t>pres</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statsDisplay.update</a:t>
            </a:r>
            <a:r>
              <a:rPr lang="en-US" altLang="en-US" sz="2000" dirty="0">
                <a:latin typeface="Courier" pitchFamily="49" charset="0"/>
              </a:rPr>
              <a:t>(temp, hum, </a:t>
            </a:r>
            <a:r>
              <a:rPr lang="en-US" altLang="en-US" sz="2000" dirty="0" err="1">
                <a:latin typeface="Courier" pitchFamily="49" charset="0"/>
              </a:rPr>
              <a:t>pres</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forecastDisplay.update</a:t>
            </a:r>
            <a:r>
              <a:rPr lang="en-US" altLang="en-US" sz="2000" dirty="0">
                <a:latin typeface="Courier" pitchFamily="49" charset="0"/>
              </a:rPr>
              <a:t>(temp, hum, </a:t>
            </a:r>
            <a:r>
              <a:rPr lang="en-US" altLang="en-US" sz="2000" dirty="0" err="1">
                <a:latin typeface="Courier" pitchFamily="49" charset="0"/>
              </a:rPr>
              <a:t>pres</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p:txBody>
      </p:sp>
      <p:sp>
        <p:nvSpPr>
          <p:cNvPr id="2" name="Title 1"/>
          <p:cNvSpPr>
            <a:spLocks noGrp="1"/>
          </p:cNvSpPr>
          <p:nvPr>
            <p:ph type="title"/>
          </p:nvPr>
        </p:nvSpPr>
        <p:spPr/>
        <p:txBody>
          <a:bodyPr/>
          <a:lstStyle/>
          <a:p>
            <a:pPr>
              <a:defRPr/>
            </a:pPr>
            <a:r>
              <a:rPr lang="en-US"/>
              <a:t>First Attempt</a:t>
            </a:r>
            <a:endParaRPr lang="en-SG"/>
          </a:p>
        </p:txBody>
      </p:sp>
      <p:sp>
        <p:nvSpPr>
          <p:cNvPr id="7" name="Oval 6"/>
          <p:cNvSpPr>
            <a:spLocks noChangeArrowheads="1"/>
          </p:cNvSpPr>
          <p:nvPr/>
        </p:nvSpPr>
        <p:spPr bwMode="auto">
          <a:xfrm>
            <a:off x="609600" y="3429000"/>
            <a:ext cx="4953000" cy="1371600"/>
          </a:xfrm>
          <a:prstGeom prst="ellipse">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cxnSp>
        <p:nvCxnSpPr>
          <p:cNvPr id="9" name="Straight Arrow Connector 8"/>
          <p:cNvCxnSpPr>
            <a:cxnSpLocks noChangeShapeType="1"/>
          </p:cNvCxnSpPr>
          <p:nvPr/>
        </p:nvCxnSpPr>
        <p:spPr bwMode="auto">
          <a:xfrm>
            <a:off x="4648200" y="4648200"/>
            <a:ext cx="914400" cy="304800"/>
          </a:xfrm>
          <a:prstGeom prst="straightConnector1">
            <a:avLst/>
          </a:prstGeom>
          <a:noFill/>
          <a:ln w="28575"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10" name="TextBox 9"/>
          <p:cNvSpPr txBox="1">
            <a:spLocks noChangeArrowheads="1"/>
          </p:cNvSpPr>
          <p:nvPr/>
        </p:nvSpPr>
        <p:spPr bwMode="auto">
          <a:xfrm>
            <a:off x="5630863" y="4684713"/>
            <a:ext cx="2936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a:solidFill>
                  <a:srgbClr val="FF0000"/>
                </a:solidFill>
                <a:latin typeface="Verdana" panose="020B0604030504040204" pitchFamily="34" charset="0"/>
              </a:rPr>
              <a:t>We are coding to </a:t>
            </a:r>
          </a:p>
          <a:p>
            <a:pPr>
              <a:spcBef>
                <a:spcPct val="0"/>
              </a:spcBef>
              <a:buClrTx/>
              <a:buSzTx/>
              <a:buFontTx/>
              <a:buNone/>
            </a:pPr>
            <a:r>
              <a:rPr kumimoji="0" lang="en-US" altLang="en-US" sz="1600" b="0">
                <a:solidFill>
                  <a:srgbClr val="FF0000"/>
                </a:solidFill>
                <a:latin typeface="Verdana" panose="020B0604030504040204" pitchFamily="34" charset="0"/>
              </a:rPr>
              <a:t>concrete implementations!</a:t>
            </a:r>
            <a:endParaRPr kumimoji="0" lang="en-SG" altLang="en-US" sz="1600" b="0">
              <a:solidFill>
                <a:srgbClr val="FF0000"/>
              </a:solidFill>
              <a:latin typeface="Verdana" panose="020B0604030504040204" pitchFamily="34" charset="0"/>
            </a:endParaRPr>
          </a:p>
        </p:txBody>
      </p:sp>
      <p:sp>
        <p:nvSpPr>
          <p:cNvPr id="12" name="Right Brace 11"/>
          <p:cNvSpPr>
            <a:spLocks/>
          </p:cNvSpPr>
          <p:nvPr/>
        </p:nvSpPr>
        <p:spPr bwMode="auto">
          <a:xfrm>
            <a:off x="7543800" y="3505200"/>
            <a:ext cx="152400" cy="1066800"/>
          </a:xfrm>
          <a:prstGeom prst="rightBrace">
            <a:avLst>
              <a:gd name="adj1" fmla="val 8329"/>
              <a:gd name="adj2" fmla="val 50000"/>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cxnSp>
        <p:nvCxnSpPr>
          <p:cNvPr id="14" name="Elbow Connector 13"/>
          <p:cNvCxnSpPr>
            <a:cxnSpLocks noChangeShapeType="1"/>
          </p:cNvCxnSpPr>
          <p:nvPr/>
        </p:nvCxnSpPr>
        <p:spPr bwMode="auto">
          <a:xfrm rot="5400000" flipH="1" flipV="1">
            <a:off x="7467600" y="3444875"/>
            <a:ext cx="914400" cy="228600"/>
          </a:xfrm>
          <a:prstGeom prst="bentConnector3">
            <a:avLst>
              <a:gd name="adj1" fmla="val -1431"/>
            </a:avLst>
          </a:prstGeom>
          <a:noFill/>
          <a:ln w="28575"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17" name="TextBox 16"/>
          <p:cNvSpPr txBox="1">
            <a:spLocks noChangeArrowheads="1"/>
          </p:cNvSpPr>
          <p:nvPr/>
        </p:nvSpPr>
        <p:spPr bwMode="auto">
          <a:xfrm>
            <a:off x="6315075" y="2403475"/>
            <a:ext cx="2609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solidFill>
                  <a:srgbClr val="FF0000"/>
                </a:solidFill>
                <a:latin typeface="Verdana" panose="020B0604030504040204" pitchFamily="34" charset="0"/>
              </a:rPr>
              <a:t>Area of change, we</a:t>
            </a:r>
          </a:p>
          <a:p>
            <a:pPr>
              <a:spcBef>
                <a:spcPct val="0"/>
              </a:spcBef>
              <a:buClrTx/>
              <a:buSzTx/>
              <a:buFontTx/>
              <a:buNone/>
            </a:pPr>
            <a:r>
              <a:rPr kumimoji="0" lang="en-US" altLang="en-US" sz="1600" b="0" dirty="0">
                <a:solidFill>
                  <a:srgbClr val="FF0000"/>
                </a:solidFill>
                <a:latin typeface="Verdana" panose="020B0604030504040204" pitchFamily="34" charset="0"/>
              </a:rPr>
              <a:t>should encapsulate this</a:t>
            </a:r>
            <a:endParaRPr kumimoji="0" lang="en-SG" altLang="en-US" sz="1600" b="0" dirty="0">
              <a:solidFill>
                <a:srgbClr val="FF0000"/>
              </a:solidFill>
              <a:latin typeface="Verdana" panose="020B0604030504040204" pitchFamily="34" charset="0"/>
            </a:endParaRPr>
          </a:p>
        </p:txBody>
      </p:sp>
      <p:pic>
        <p:nvPicPr>
          <p:cNvPr id="5" name="Audio 4">
            <a:hlinkClick r:id="" action="ppaction://media"/>
            <a:extLst>
              <a:ext uri="{FF2B5EF4-FFF2-40B4-BE49-F238E27FC236}">
                <a16:creationId xmlns:a16="http://schemas.microsoft.com/office/drawing/2014/main" id="{8F97CDB3-5597-7064-F9C4-EBF5FFE63B6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BAECB75D-D19D-792C-0EFD-EF7E8B73441A}"/>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5</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107575">
        <p14:gallery dir="l"/>
      </p:transition>
    </mc:Choice>
    <mc:Fallback xmlns="">
      <p:transition spd="slow" advTm="1075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5"/>
                </p:tgtEl>
              </p:cMediaNode>
            </p:audio>
          </p:childTnLst>
        </p:cTn>
      </p:par>
    </p:tnLst>
    <p:bldLst>
      <p:bldP spid="7" grpId="0" animBg="1"/>
      <p:bldP spid="10" grpId="0"/>
      <p:bldP spid="12"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a:t>The Observer Pattern</a:t>
            </a:r>
            <a:endParaRPr lang="en-GB" sz="3600">
              <a:solidFill>
                <a:srgbClr val="0033CC"/>
              </a:solidFill>
              <a:effectLst>
                <a:outerShdw blurRad="38100" dist="38100" dir="2700000" algn="tl">
                  <a:srgbClr val="C0C0C0"/>
                </a:outerShdw>
              </a:effectLst>
            </a:endParaRPr>
          </a:p>
        </p:txBody>
      </p:sp>
      <p:pic>
        <p:nvPicPr>
          <p:cNvPr id="4" name="Audio 3">
            <a:hlinkClick r:id="" action="ppaction://media"/>
            <a:extLst>
              <a:ext uri="{FF2B5EF4-FFF2-40B4-BE49-F238E27FC236}">
                <a16:creationId xmlns:a16="http://schemas.microsoft.com/office/drawing/2014/main" id="{76961918-C303-0C09-323E-CB8F19F771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advTm="11236">
        <p14:gallery dir="l"/>
      </p:transition>
    </mc:Choice>
    <mc:Fallback xmlns="">
      <p:transition spd="slow" advTm="112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Definition</a:t>
            </a:r>
            <a:endParaRPr lang="en-SG"/>
          </a:p>
        </p:txBody>
      </p:sp>
      <p:sp>
        <p:nvSpPr>
          <p:cNvPr id="22531" name="Content Placeholder 2"/>
          <p:cNvSpPr>
            <a:spLocks noGrp="1"/>
          </p:cNvSpPr>
          <p:nvPr>
            <p:ph idx="1"/>
          </p:nvPr>
        </p:nvSpPr>
        <p:spPr/>
        <p:txBody>
          <a:bodyPr/>
          <a:lstStyle/>
          <a:p>
            <a:r>
              <a:rPr lang="en-US" altLang="en-US" dirty="0"/>
              <a:t>The Observer Pattern:</a:t>
            </a:r>
          </a:p>
          <a:p>
            <a:pPr lvl="1"/>
            <a:r>
              <a:rPr lang="en-US" altLang="en-US" dirty="0"/>
              <a:t>Defines a one-to-many dependency between objects so that when the one object changes state, all of its dependents are notified and updated immediately</a:t>
            </a:r>
          </a:p>
          <a:p>
            <a:pPr>
              <a:buFont typeface="Wingdings" panose="05000000000000000000" pitchFamily="2" charset="2"/>
              <a:buNone/>
            </a:pPr>
            <a:endParaRPr lang="en-US" altLang="en-US" dirty="0"/>
          </a:p>
          <a:p>
            <a:r>
              <a:rPr lang="en-US" altLang="en-US" dirty="0"/>
              <a:t>Also known as</a:t>
            </a:r>
          </a:p>
          <a:p>
            <a:pPr lvl="1"/>
            <a:r>
              <a:rPr lang="en-US" altLang="en-US" dirty="0"/>
              <a:t>Dependents, Publish-Subscribe</a:t>
            </a:r>
            <a:endParaRPr lang="en-SG" altLang="en-US" dirty="0"/>
          </a:p>
        </p:txBody>
      </p:sp>
      <p:pic>
        <p:nvPicPr>
          <p:cNvPr id="5" name="Audio 4">
            <a:hlinkClick r:id="" action="ppaction://media"/>
            <a:extLst>
              <a:ext uri="{FF2B5EF4-FFF2-40B4-BE49-F238E27FC236}">
                <a16:creationId xmlns:a16="http://schemas.microsoft.com/office/drawing/2014/main" id="{F1DF7180-EA68-B732-85DD-86D8395716F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AE80BA1E-A5CC-83BD-EF92-33FE8F412ED8}"/>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7</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1903">
        <p14:gallery dir="l"/>
      </p:transition>
    </mc:Choice>
    <mc:Fallback xmlns="">
      <p:transition spd="slow" advTm="319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animEffect transition="in" filter="fade">
                                      <p:cBhvr>
                                        <p:cTn id="11" dur="500"/>
                                        <p:tgtEl>
                                          <p:spTgt spid="22531">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2531">
                                            <p:txEl>
                                              <p:pRg st="4" end="4"/>
                                            </p:txEl>
                                          </p:spTgt>
                                        </p:tgtEl>
                                        <p:attrNameLst>
                                          <p:attrName>style.visibility</p:attrName>
                                        </p:attrNameLst>
                                      </p:cBhvr>
                                      <p:to>
                                        <p:strVal val="visible"/>
                                      </p:to>
                                    </p:set>
                                    <p:animEffect transition="in" filter="fade">
                                      <p:cBhvr>
                                        <p:cTn id="14"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Intuition</a:t>
            </a:r>
            <a:endParaRPr lang="en-SG"/>
          </a:p>
        </p:txBody>
      </p:sp>
      <p:sp>
        <p:nvSpPr>
          <p:cNvPr id="23555" name="Content Placeholder 2"/>
          <p:cNvSpPr>
            <a:spLocks noGrp="1"/>
          </p:cNvSpPr>
          <p:nvPr>
            <p:ph idx="1"/>
          </p:nvPr>
        </p:nvSpPr>
        <p:spPr/>
        <p:txBody>
          <a:bodyPr/>
          <a:lstStyle/>
          <a:p>
            <a:r>
              <a:rPr lang="en-US" altLang="en-US" dirty="0"/>
              <a:t>Think of a YouTube channel subscription</a:t>
            </a:r>
          </a:p>
          <a:p>
            <a:pPr lvl="1"/>
            <a:r>
              <a:rPr lang="en-US" altLang="en-US" dirty="0"/>
              <a:t>A YouTube channel uploads a new video</a:t>
            </a:r>
          </a:p>
          <a:p>
            <a:pPr lvl="1"/>
            <a:r>
              <a:rPr lang="en-US" altLang="en-US" dirty="0"/>
              <a:t>You subscribe to the channel. Whenever there is a new video, YouTube notifies all subscribers</a:t>
            </a:r>
          </a:p>
          <a:p>
            <a:pPr lvl="1"/>
            <a:r>
              <a:rPr lang="en-US" altLang="en-US" dirty="0"/>
              <a:t>You can unsubscribe from the channel, and possibly re-subscribe later</a:t>
            </a:r>
          </a:p>
          <a:p>
            <a:r>
              <a:rPr lang="en-US" altLang="en-US" dirty="0"/>
              <a:t>In Observer Pattern</a:t>
            </a:r>
          </a:p>
          <a:p>
            <a:pPr lvl="1"/>
            <a:r>
              <a:rPr lang="en-US" altLang="en-US" dirty="0"/>
              <a:t>YouTube channel = Subject or Observable</a:t>
            </a:r>
          </a:p>
          <a:p>
            <a:pPr lvl="1"/>
            <a:r>
              <a:rPr lang="en-US" altLang="en-US" dirty="0"/>
              <a:t>Subscribers = Observers</a:t>
            </a:r>
          </a:p>
          <a:p>
            <a:pPr lvl="1"/>
            <a:endParaRPr lang="en-US" altLang="en-US" dirty="0"/>
          </a:p>
          <a:p>
            <a:pPr lvl="1"/>
            <a:endParaRPr lang="en-SG" altLang="en-US" dirty="0"/>
          </a:p>
        </p:txBody>
      </p:sp>
      <p:pic>
        <p:nvPicPr>
          <p:cNvPr id="5" name="Audio 4">
            <a:hlinkClick r:id="" action="ppaction://media"/>
            <a:extLst>
              <a:ext uri="{FF2B5EF4-FFF2-40B4-BE49-F238E27FC236}">
                <a16:creationId xmlns:a16="http://schemas.microsoft.com/office/drawing/2014/main" id="{49E9D32C-E3EE-69AD-32D5-28A7906D3C7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E1B6E441-AB54-ACD2-AA5C-2EEB03E09772}"/>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8</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9910">
        <p14:gallery dir="l"/>
      </p:transition>
    </mc:Choice>
    <mc:Fallback xmlns="">
      <p:transition spd="slow" advTm="599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555">
                                            <p:txEl>
                                              <p:pRg st="4" end="4"/>
                                            </p:txEl>
                                          </p:spTgt>
                                        </p:tgtEl>
                                        <p:attrNameLst>
                                          <p:attrName>style.visibility</p:attrName>
                                        </p:attrNameLst>
                                      </p:cBhvr>
                                      <p:to>
                                        <p:strVal val="visible"/>
                                      </p:to>
                                    </p:set>
                                    <p:animEffect transition="in" filter="fade">
                                      <p:cBhvr>
                                        <p:cTn id="11" dur="500"/>
                                        <p:tgtEl>
                                          <p:spTgt spid="23555">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3555">
                                            <p:txEl>
                                              <p:pRg st="5" end="5"/>
                                            </p:txEl>
                                          </p:spTgt>
                                        </p:tgtEl>
                                        <p:attrNameLst>
                                          <p:attrName>style.visibility</p:attrName>
                                        </p:attrNameLst>
                                      </p:cBhvr>
                                      <p:to>
                                        <p:strVal val="visible"/>
                                      </p:to>
                                    </p:set>
                                    <p:animEffect transition="in" filter="fade">
                                      <p:cBhvr>
                                        <p:cTn id="14" dur="500"/>
                                        <p:tgtEl>
                                          <p:spTgt spid="23555">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3555">
                                            <p:txEl>
                                              <p:pRg st="6" end="6"/>
                                            </p:txEl>
                                          </p:spTgt>
                                        </p:tgtEl>
                                        <p:attrNameLst>
                                          <p:attrName>style.visibility</p:attrName>
                                        </p:attrNameLst>
                                      </p:cBhvr>
                                      <p:to>
                                        <p:strVal val="visible"/>
                                      </p:to>
                                    </p:set>
                                    <p:animEffect transition="in" filter="fade">
                                      <p:cBhvr>
                                        <p:cTn id="17" dur="500"/>
                                        <p:tgtEl>
                                          <p:spTgt spid="235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The Observer Pattern</a:t>
            </a:r>
            <a:endParaRPr lang="en-SG"/>
          </a:p>
        </p:txBody>
      </p:sp>
      <p:pic>
        <p:nvPicPr>
          <p:cNvPr id="24580"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9425" y="798513"/>
            <a:ext cx="818515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ChangeArrowheads="1"/>
          </p:cNvSpPr>
          <p:nvPr/>
        </p:nvSpPr>
        <p:spPr bwMode="auto">
          <a:xfrm>
            <a:off x="4953000" y="1143000"/>
            <a:ext cx="38100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24582" name="Rectangle 5"/>
          <p:cNvSpPr>
            <a:spLocks noChangeArrowheads="1"/>
          </p:cNvSpPr>
          <p:nvPr/>
        </p:nvSpPr>
        <p:spPr bwMode="auto">
          <a:xfrm>
            <a:off x="6229350" y="1500188"/>
            <a:ext cx="419100" cy="276225"/>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24583" name="Rectangle 6"/>
          <p:cNvSpPr>
            <a:spLocks noChangeArrowheads="1"/>
          </p:cNvSpPr>
          <p:nvPr/>
        </p:nvSpPr>
        <p:spPr bwMode="auto">
          <a:xfrm>
            <a:off x="4876800" y="3078163"/>
            <a:ext cx="38100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24584" name="Rectangle 7"/>
          <p:cNvSpPr>
            <a:spLocks noChangeArrowheads="1"/>
          </p:cNvSpPr>
          <p:nvPr/>
        </p:nvSpPr>
        <p:spPr bwMode="auto">
          <a:xfrm>
            <a:off x="6324600" y="3460750"/>
            <a:ext cx="381000" cy="228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4" name="Rectangle 3">
            <a:extLst>
              <a:ext uri="{FF2B5EF4-FFF2-40B4-BE49-F238E27FC236}">
                <a16:creationId xmlns:a16="http://schemas.microsoft.com/office/drawing/2014/main" id="{11B8F1F8-62DB-1C74-F8EA-BC0FFB4595B7}"/>
              </a:ext>
            </a:extLst>
          </p:cNvPr>
          <p:cNvSpPr/>
          <p:nvPr/>
        </p:nvSpPr>
        <p:spPr bwMode="auto">
          <a:xfrm>
            <a:off x="3176650" y="810387"/>
            <a:ext cx="1676400" cy="133508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E4793F05-6003-B213-89D5-7F879A232F4F}"/>
              </a:ext>
            </a:extLst>
          </p:cNvPr>
          <p:cNvSpPr/>
          <p:nvPr/>
        </p:nvSpPr>
        <p:spPr bwMode="auto">
          <a:xfrm>
            <a:off x="3176650" y="2761456"/>
            <a:ext cx="1676400" cy="188674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C8FB680F-90B4-48CC-47E1-7E3638D8D4C8}"/>
              </a:ext>
            </a:extLst>
          </p:cNvPr>
          <p:cNvSpPr/>
          <p:nvPr/>
        </p:nvSpPr>
        <p:spPr bwMode="auto">
          <a:xfrm>
            <a:off x="6806437" y="1120744"/>
            <a:ext cx="1335088" cy="87233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C27FDA86-B3E8-52B3-7938-B8C5ABCDB7E8}"/>
              </a:ext>
            </a:extLst>
          </p:cNvPr>
          <p:cNvSpPr/>
          <p:nvPr/>
        </p:nvSpPr>
        <p:spPr bwMode="auto">
          <a:xfrm>
            <a:off x="6791002" y="3056577"/>
            <a:ext cx="1819598" cy="739538"/>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CF7D0D75-C7C0-77D6-BF8E-F07B76F09796}"/>
              </a:ext>
            </a:extLst>
          </p:cNvPr>
          <p:cNvSpPr/>
          <p:nvPr/>
        </p:nvSpPr>
        <p:spPr bwMode="auto">
          <a:xfrm>
            <a:off x="464580" y="1379517"/>
            <a:ext cx="2354820" cy="1211283"/>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8" name="Audio 7">
            <a:hlinkClick r:id="" action="ppaction://media"/>
            <a:extLst>
              <a:ext uri="{FF2B5EF4-FFF2-40B4-BE49-F238E27FC236}">
                <a16:creationId xmlns:a16="http://schemas.microsoft.com/office/drawing/2014/main" id="{CE78C6E5-94A0-DD72-96E6-1981CA1C011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617129D6-0CB0-54E2-BAF3-45F9BD8D6F59}"/>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50000"/>
              </a:spcBef>
              <a:buClrTx/>
              <a:buSzTx/>
              <a:buFontTx/>
              <a:buNone/>
            </a:pPr>
            <a:r>
              <a:rPr kumimoji="0" lang="en-US" altLang="en-US" sz="1200" b="0" dirty="0"/>
              <a:t>  Lecture 4.1</a:t>
            </a:r>
            <a:br>
              <a:rPr kumimoji="0" lang="en-US" altLang="en-US" sz="1200" b="0" dirty="0"/>
            </a:br>
            <a:r>
              <a:rPr kumimoji="0" lang="en-US" altLang="en-US" sz="1200" b="0" dirty="0"/>
              <a:t> Slide </a:t>
            </a:r>
            <a:fld id="{4578A100-CD7C-4E68-9423-4C247379955F}" type="slidenum">
              <a:rPr kumimoji="0" lang="en-US" altLang="en-US" sz="1200" b="0" smtClean="0"/>
              <a:pPr>
                <a:spcBef>
                  <a:spcPct val="50000"/>
                </a:spcBef>
                <a:buClrTx/>
                <a:buSzTx/>
                <a:buFontTx/>
                <a:buNone/>
              </a:pPr>
              <a:t>9</a:t>
            </a:fld>
            <a:endParaRPr kumimoji="0" lang="en-US" altLang="en-US" sz="12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112574">
        <p14:gallery dir="l"/>
      </p:transition>
    </mc:Choice>
    <mc:Fallback xmlns="">
      <p:transition spd="slow" advTm="1125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heel(1)">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8"/>
                </p:tgtEl>
              </p:cMediaNode>
            </p:audio>
          </p:childTnLst>
        </p:cTn>
      </p:par>
    </p:tnLst>
    <p:bldLst>
      <p:bldP spid="4" grpId="0" animBg="1"/>
      <p:bldP spid="6" grpId="0" animBg="1"/>
      <p:bldP spid="7" grpId="0" animBg="1"/>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8.3"/>
</p:tagLst>
</file>

<file path=ppt/tags/tag10.xml><?xml version="1.0" encoding="utf-8"?>
<p:tagLst xmlns:a="http://schemas.openxmlformats.org/drawingml/2006/main" xmlns:r="http://schemas.openxmlformats.org/officeDocument/2006/relationships" xmlns:p="http://schemas.openxmlformats.org/presentationml/2006/main">
  <p:tag name="TIMING" val="|12.4|5.9|8.1|22"/>
</p:tagLst>
</file>

<file path=ppt/tags/tag11.xml><?xml version="1.0" encoding="utf-8"?>
<p:tagLst xmlns:a="http://schemas.openxmlformats.org/drawingml/2006/main" xmlns:r="http://schemas.openxmlformats.org/officeDocument/2006/relationships" xmlns:p="http://schemas.openxmlformats.org/presentationml/2006/main">
  <p:tag name="TIMING" val="|9.6|8.5|9.4|11.8"/>
</p:tagLst>
</file>

<file path=ppt/tags/tag12.xml><?xml version="1.0" encoding="utf-8"?>
<p:tagLst xmlns:a="http://schemas.openxmlformats.org/drawingml/2006/main" xmlns:r="http://schemas.openxmlformats.org/officeDocument/2006/relationships" xmlns:p="http://schemas.openxmlformats.org/presentationml/2006/main">
  <p:tag name="TIMING" val="|4.7|5.5|19.5"/>
</p:tagLst>
</file>

<file path=ppt/tags/tag13.xml><?xml version="1.0" encoding="utf-8"?>
<p:tagLst xmlns:a="http://schemas.openxmlformats.org/drawingml/2006/main" xmlns:r="http://schemas.openxmlformats.org/officeDocument/2006/relationships" xmlns:p="http://schemas.openxmlformats.org/presentationml/2006/main">
  <p:tag name="TIMING" val="|11|6.2|19.5|4.7|8.4"/>
</p:tagLst>
</file>

<file path=ppt/tags/tag14.xml><?xml version="1.0" encoding="utf-8"?>
<p:tagLst xmlns:a="http://schemas.openxmlformats.org/drawingml/2006/main" xmlns:r="http://schemas.openxmlformats.org/officeDocument/2006/relationships" xmlns:p="http://schemas.openxmlformats.org/presentationml/2006/main">
  <p:tag name="TIMING" val="|27.1"/>
</p:tagLst>
</file>

<file path=ppt/tags/tag15.xml><?xml version="1.0" encoding="utf-8"?>
<p:tagLst xmlns:a="http://schemas.openxmlformats.org/drawingml/2006/main" xmlns:r="http://schemas.openxmlformats.org/officeDocument/2006/relationships" xmlns:p="http://schemas.openxmlformats.org/presentationml/2006/main">
  <p:tag name="TIMING" val="|10.6|8.3|13.2|8.7|11.4"/>
</p:tagLst>
</file>

<file path=ppt/tags/tag16.xml><?xml version="1.0" encoding="utf-8"?>
<p:tagLst xmlns:a="http://schemas.openxmlformats.org/drawingml/2006/main" xmlns:r="http://schemas.openxmlformats.org/officeDocument/2006/relationships" xmlns:p="http://schemas.openxmlformats.org/presentationml/2006/main">
  <p:tag name="TIMING" val="|21.9"/>
</p:tagLst>
</file>

<file path=ppt/tags/tag2.xml><?xml version="1.0" encoding="utf-8"?>
<p:tagLst xmlns:a="http://schemas.openxmlformats.org/drawingml/2006/main" xmlns:r="http://schemas.openxmlformats.org/officeDocument/2006/relationships" xmlns:p="http://schemas.openxmlformats.org/presentationml/2006/main">
  <p:tag name="TIMING" val="|6.5|7.2|8.8"/>
</p:tagLst>
</file>

<file path=ppt/tags/tag3.xml><?xml version="1.0" encoding="utf-8"?>
<p:tagLst xmlns:a="http://schemas.openxmlformats.org/drawingml/2006/main" xmlns:r="http://schemas.openxmlformats.org/officeDocument/2006/relationships" xmlns:p="http://schemas.openxmlformats.org/presentationml/2006/main">
  <p:tag name="TIMING" val="|24.5|14.2"/>
</p:tagLst>
</file>

<file path=ppt/tags/tag4.xml><?xml version="1.0" encoding="utf-8"?>
<p:tagLst xmlns:a="http://schemas.openxmlformats.org/drawingml/2006/main" xmlns:r="http://schemas.openxmlformats.org/officeDocument/2006/relationships" xmlns:p="http://schemas.openxmlformats.org/presentationml/2006/main">
  <p:tag name="TIMING" val="|72.9|21.8"/>
</p:tagLst>
</file>

<file path=ppt/tags/tag5.xml><?xml version="1.0" encoding="utf-8"?>
<p:tagLst xmlns:a="http://schemas.openxmlformats.org/drawingml/2006/main" xmlns:r="http://schemas.openxmlformats.org/officeDocument/2006/relationships" xmlns:p="http://schemas.openxmlformats.org/presentationml/2006/main">
  <p:tag name="TIMING" val="|25.9"/>
</p:tagLst>
</file>

<file path=ppt/tags/tag6.xml><?xml version="1.0" encoding="utf-8"?>
<p:tagLst xmlns:a="http://schemas.openxmlformats.org/drawingml/2006/main" xmlns:r="http://schemas.openxmlformats.org/officeDocument/2006/relationships" xmlns:p="http://schemas.openxmlformats.org/presentationml/2006/main">
  <p:tag name="TIMING" val="|46.7"/>
</p:tagLst>
</file>

<file path=ppt/tags/tag7.xml><?xml version="1.0" encoding="utf-8"?>
<p:tagLst xmlns:a="http://schemas.openxmlformats.org/drawingml/2006/main" xmlns:r="http://schemas.openxmlformats.org/officeDocument/2006/relationships" xmlns:p="http://schemas.openxmlformats.org/presentationml/2006/main">
  <p:tag name="TIMING" val="|6.2|24.7|35|11|28.4"/>
</p:tagLst>
</file>

<file path=ppt/tags/tag8.xml><?xml version="1.0" encoding="utf-8"?>
<p:tagLst xmlns:a="http://schemas.openxmlformats.org/drawingml/2006/main" xmlns:r="http://schemas.openxmlformats.org/officeDocument/2006/relationships" xmlns:p="http://schemas.openxmlformats.org/presentationml/2006/main">
  <p:tag name="TIMING" val="|6.1|17.5|11.4|15.5"/>
</p:tagLst>
</file>

<file path=ppt/tags/tag9.xml><?xml version="1.0" encoding="utf-8"?>
<p:tagLst xmlns:a="http://schemas.openxmlformats.org/drawingml/2006/main" xmlns:r="http://schemas.openxmlformats.org/officeDocument/2006/relationships" xmlns:p="http://schemas.openxmlformats.org/presentationml/2006/main">
  <p:tag name="TIMING" val="|6|12.9|11.7|10.3"/>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10075</TotalTime>
  <Words>3751</Words>
  <Application>Microsoft Office PowerPoint</Application>
  <PresentationFormat>On-screen Show (4:3)</PresentationFormat>
  <Paragraphs>247</Paragraphs>
  <Slides>18</Slides>
  <Notes>18</Notes>
  <HiddenSlides>0</HiddenSlides>
  <MMClips>18</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8" baseType="lpstr">
      <vt:lpstr>Courier</vt:lpstr>
      <vt:lpstr>Arial</vt:lpstr>
      <vt:lpstr>Arial Narrow</vt:lpstr>
      <vt:lpstr>Calibri</vt:lpstr>
      <vt:lpstr>Courier New</vt:lpstr>
      <vt:lpstr>Tahoma</vt:lpstr>
      <vt:lpstr>Verdana</vt:lpstr>
      <vt:lpstr>Wingdings</vt:lpstr>
      <vt:lpstr>Contport</vt:lpstr>
      <vt:lpstr>Clip</vt:lpstr>
      <vt:lpstr>PowerPoint Presentation</vt:lpstr>
      <vt:lpstr>Example Problem – Weather Station</vt:lpstr>
      <vt:lpstr>Example Problem – Weather Station</vt:lpstr>
      <vt:lpstr>The WeatherData Class</vt:lpstr>
      <vt:lpstr>First Attempt</vt:lpstr>
      <vt:lpstr>PowerPoint Presentation</vt:lpstr>
      <vt:lpstr>Definition</vt:lpstr>
      <vt:lpstr>Intuition</vt:lpstr>
      <vt:lpstr>The Observer Pattern</vt:lpstr>
      <vt:lpstr>Key Participants</vt:lpstr>
      <vt:lpstr>Applying Observer to Weather Station</vt:lpstr>
      <vt:lpstr>Implementation</vt:lpstr>
      <vt:lpstr>Implementation (WeatherData)</vt:lpstr>
      <vt:lpstr>Implementation (WeatherData)</vt:lpstr>
      <vt:lpstr>Implementation (Displays)</vt:lpstr>
      <vt:lpstr>Push or Pull?</vt:lpstr>
      <vt:lpstr>What Have We Achieved?</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398</cp:revision>
  <cp:lastPrinted>2000-08-04T01:42:18Z</cp:lastPrinted>
  <dcterms:created xsi:type="dcterms:W3CDTF">1995-05-28T16:29:18Z</dcterms:created>
  <dcterms:modified xsi:type="dcterms:W3CDTF">2024-10-02T01:48:58Z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2023-01-10T13:07:40Z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07a35fd6-7451-4543-9440-49d0af4445c4</vt:lpwstr>
  </property>
  <property fmtid="{D5CDD505-2E9C-101B-9397-08002B2CF9AE}" pid="8" name="MSIP_Label_30286cb9-b49f-4646-87a5-340028348160_ContentBits">
    <vt:lpwstr>1</vt:lpwstr>
  </property>
</Properties>
</file>